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62" r:id="rId9"/>
    <p:sldId id="263" r:id="rId10"/>
    <p:sldId id="264" r:id="rId11"/>
    <p:sldId id="265" r:id="rId12"/>
    <p:sldId id="266" r:id="rId13"/>
    <p:sldId id="267" r:id="rId14"/>
    <p:sldId id="268" r:id="rId15"/>
    <p:sldId id="269" r:id="rId16"/>
    <p:sldId id="270" r:id="rId17"/>
    <p:sldId id="259" r:id="rId18"/>
    <p:sldId id="271" r:id="rId19"/>
    <p:sldId id="272" r:id="rId20"/>
    <p:sldId id="273" r:id="rId21"/>
    <p:sldId id="260" r:id="rId22"/>
    <p:sldId id="261" r:id="rId23"/>
    <p:sldId id="275" r:id="rId24"/>
    <p:sldId id="276" r:id="rId25"/>
    <p:sldId id="277" r:id="rId26"/>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9" autoAdjust="0"/>
    <p:restoredTop sz="94660"/>
  </p:normalViewPr>
  <p:slideViewPr>
    <p:cSldViewPr snapToGrid="0">
      <p:cViewPr>
        <p:scale>
          <a:sx n="89" d="100"/>
          <a:sy n="89" d="100"/>
        </p:scale>
        <p:origin x="-1194" y="-78"/>
      </p:cViewPr>
      <p:guideLst>
        <p:guide orient="horz" pos="5712"/>
        <p:guide pos="3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endParaRP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300" y="3054613"/>
            <a:ext cx="7023734" cy="1487587"/>
          </a:xfrm>
          <a:prstGeom prst="rect">
            <a:avLst/>
          </a:prstGeom>
        </p:spPr>
        <p:txBody>
          <a:bodyPr vert="horz" wrap="square" lIns="0" tIns="0" rIns="0" bIns="0" rtlCol="0">
            <a:spAutoFit/>
          </a:bodyPr>
          <a:lstStyle/>
          <a:p>
            <a:pPr marL="12700" marR="5080">
              <a:lnSpc>
                <a:spcPts val="2870"/>
              </a:lnSpc>
            </a:pPr>
            <a:r>
              <a:rPr lang="en-GB" sz="2850" b="1" spc="5" dirty="0" err="1">
                <a:solidFill>
                  <a:srgbClr val="FFFFFF"/>
                </a:solidFill>
                <a:latin typeface="Arial"/>
                <a:cs typeface="Arial"/>
              </a:rPr>
              <a:t>Effaith</a:t>
            </a:r>
            <a:r>
              <a:rPr lang="en-GB" sz="2850" b="1" spc="5" dirty="0">
                <a:solidFill>
                  <a:srgbClr val="FFFFFF"/>
                </a:solidFill>
                <a:latin typeface="Arial"/>
                <a:cs typeface="Arial"/>
              </a:rPr>
              <a:t> </a:t>
            </a:r>
            <a:r>
              <a:rPr lang="en-GB" sz="2850" b="1" spc="5" dirty="0" err="1">
                <a:solidFill>
                  <a:srgbClr val="FFFFFF"/>
                </a:solidFill>
                <a:latin typeface="Arial"/>
                <a:cs typeface="Arial"/>
              </a:rPr>
              <a:t>athrawon</a:t>
            </a:r>
            <a:r>
              <a:rPr lang="en-GB" sz="2850" b="1" spc="5" dirty="0">
                <a:solidFill>
                  <a:srgbClr val="FFFFFF"/>
                </a:solidFill>
                <a:latin typeface="Arial"/>
                <a:cs typeface="Arial"/>
              </a:rPr>
              <a:t> </a:t>
            </a:r>
            <a:r>
              <a:rPr lang="en-GB" sz="2850" b="1" spc="5" dirty="0" err="1">
                <a:solidFill>
                  <a:srgbClr val="FFFFFF"/>
                </a:solidFill>
                <a:latin typeface="Arial"/>
                <a:cs typeface="Arial"/>
              </a:rPr>
              <a:t>ymgynghorol</a:t>
            </a:r>
            <a:r>
              <a:rPr lang="en-GB" sz="2850" b="1" spc="5" dirty="0">
                <a:solidFill>
                  <a:srgbClr val="FFFFFF"/>
                </a:solidFill>
                <a:latin typeface="Arial"/>
                <a:cs typeface="Arial"/>
              </a:rPr>
              <a:t> </a:t>
            </a:r>
            <a:r>
              <a:rPr lang="en-GB" sz="2850" b="1" spc="5" dirty="0" err="1">
                <a:solidFill>
                  <a:srgbClr val="FFFFFF"/>
                </a:solidFill>
                <a:latin typeface="Arial"/>
                <a:cs typeface="Arial"/>
              </a:rPr>
              <a:t>ar</a:t>
            </a:r>
            <a:r>
              <a:rPr lang="en-GB" sz="2850" b="1" spc="5" dirty="0">
                <a:solidFill>
                  <a:srgbClr val="FFFFFF"/>
                </a:solidFill>
                <a:latin typeface="Arial"/>
                <a:cs typeface="Arial"/>
              </a:rPr>
              <a:t> </a:t>
            </a:r>
            <a:r>
              <a:rPr lang="en-GB" sz="2850" b="1" spc="5" dirty="0" err="1">
                <a:solidFill>
                  <a:srgbClr val="FFFFFF"/>
                </a:solidFill>
                <a:latin typeface="Arial"/>
                <a:cs typeface="Arial"/>
              </a:rPr>
              <a:t>leoliadau</a:t>
            </a:r>
            <a:r>
              <a:rPr lang="en-GB" sz="2850" b="1" spc="5" dirty="0">
                <a:solidFill>
                  <a:srgbClr val="FFFFFF"/>
                </a:solidFill>
                <a:latin typeface="Arial"/>
                <a:cs typeface="Arial"/>
              </a:rPr>
              <a:t> </a:t>
            </a:r>
            <a:r>
              <a:rPr lang="en-GB" sz="2850" b="1" spc="5" dirty="0" err="1">
                <a:solidFill>
                  <a:srgbClr val="FFFFFF"/>
                </a:solidFill>
                <a:latin typeface="Arial"/>
                <a:cs typeface="Arial"/>
              </a:rPr>
              <a:t>nas</a:t>
            </a:r>
            <a:r>
              <a:rPr lang="en-GB" sz="2850" b="1" spc="5" dirty="0">
                <a:solidFill>
                  <a:srgbClr val="FFFFFF"/>
                </a:solidFill>
                <a:latin typeface="Arial"/>
                <a:cs typeface="Arial"/>
              </a:rPr>
              <a:t> </a:t>
            </a:r>
            <a:r>
              <a:rPr lang="en-GB" sz="2850" b="1" spc="5" dirty="0" err="1">
                <a:solidFill>
                  <a:srgbClr val="FFFFFF"/>
                </a:solidFill>
                <a:latin typeface="Arial"/>
                <a:cs typeface="Arial"/>
              </a:rPr>
              <a:t>cynhelir</a:t>
            </a:r>
            <a:r>
              <a:rPr lang="en-GB" sz="2850" b="1" spc="5" dirty="0">
                <a:solidFill>
                  <a:srgbClr val="FFFFFF"/>
                </a:solidFill>
                <a:latin typeface="Arial"/>
                <a:cs typeface="Arial"/>
              </a:rPr>
              <a:t> a </a:t>
            </a:r>
            <a:r>
              <a:rPr lang="en-GB" sz="2850" b="1" spc="5" dirty="0" err="1" smtClean="0">
                <a:solidFill>
                  <a:srgbClr val="FFFFFF"/>
                </a:solidFill>
                <a:latin typeface="Arial"/>
                <a:cs typeface="Arial"/>
              </a:rPr>
              <a:t>ariennir</a:t>
            </a:r>
            <a:endParaRPr lang="en-GB" sz="2850" b="1" spc="5" dirty="0" smtClean="0">
              <a:solidFill>
                <a:srgbClr val="FFFFFF"/>
              </a:solidFill>
              <a:latin typeface="Arial"/>
              <a:cs typeface="Arial"/>
            </a:endParaRPr>
          </a:p>
          <a:p>
            <a:pPr marL="12700" marR="5080">
              <a:lnSpc>
                <a:spcPts val="2870"/>
              </a:lnSpc>
            </a:pPr>
            <a:r>
              <a:rPr lang="en-GB" sz="2850" b="1" spc="5" dirty="0">
                <a:solidFill>
                  <a:srgbClr val="414042"/>
                </a:solidFill>
                <a:latin typeface="Arial"/>
                <a:cs typeface="Arial"/>
              </a:rPr>
              <a:t>The impact of advisory teachers in funded non-maintained settings</a:t>
            </a: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416868"/>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yw</a:t>
            </a:r>
            <a:r>
              <a:rPr lang="en-GB" spc="-5" dirty="0"/>
              <a:t> </a:t>
            </a:r>
            <a:r>
              <a:rPr lang="en-GB" spc="-5" dirty="0" err="1"/>
              <a:t>awdurdodau</a:t>
            </a:r>
            <a:r>
              <a:rPr lang="en-GB" spc="-5" dirty="0"/>
              <a:t> </a:t>
            </a:r>
            <a:r>
              <a:rPr lang="en-GB" spc="-5" dirty="0" err="1"/>
              <a:t>lleol</a:t>
            </a:r>
            <a:r>
              <a:rPr lang="en-GB" spc="-5" dirty="0"/>
              <a:t> </a:t>
            </a:r>
            <a:r>
              <a:rPr lang="en-GB" spc="-5" dirty="0" err="1"/>
              <a:t>yn</a:t>
            </a:r>
            <a:r>
              <a:rPr lang="en-GB" spc="-5" dirty="0"/>
              <a:t> </a:t>
            </a:r>
            <a:r>
              <a:rPr lang="en-GB" spc="-5" dirty="0" err="1"/>
              <a:t>cymryd</a:t>
            </a:r>
            <a:r>
              <a:rPr lang="en-GB" spc="-5" dirty="0"/>
              <a:t> </a:t>
            </a:r>
            <a:r>
              <a:rPr lang="en-GB" spc="-5" dirty="0" err="1"/>
              <a:t>cyfrifoldeb</a:t>
            </a:r>
            <a:r>
              <a:rPr lang="en-GB" spc="-5" dirty="0"/>
              <a:t> </a:t>
            </a:r>
            <a:r>
              <a:rPr lang="en-GB" spc="-5" dirty="0" err="1"/>
              <a:t>cyffredinol</a:t>
            </a:r>
            <a:r>
              <a:rPr lang="en-GB" spc="-5" dirty="0"/>
              <a:t> </a:t>
            </a:r>
            <a:r>
              <a:rPr lang="en-GB" spc="-5" dirty="0" err="1"/>
              <a:t>dros</a:t>
            </a:r>
            <a:r>
              <a:rPr lang="en-GB" spc="-5" dirty="0"/>
              <a:t> </a:t>
            </a:r>
            <a:r>
              <a:rPr lang="en-GB" spc="-5" dirty="0" err="1"/>
              <a:t>fonitro’r</a:t>
            </a:r>
            <a:r>
              <a:rPr lang="en-GB" spc="-5" dirty="0"/>
              <a:t> </a:t>
            </a:r>
            <a:r>
              <a:rPr lang="en-GB" spc="-5" dirty="0" err="1"/>
              <a:t>cymorth</a:t>
            </a:r>
            <a:r>
              <a:rPr lang="en-GB" spc="-5" dirty="0"/>
              <a:t> y </a:t>
            </a:r>
            <a:r>
              <a:rPr lang="en-GB" spc="-5" dirty="0" err="1"/>
              <a:t>mae</a:t>
            </a:r>
            <a:r>
              <a:rPr lang="en-GB" spc="-5" dirty="0"/>
              <a:t> </a:t>
            </a:r>
            <a:r>
              <a:rPr lang="en-GB" spc="-5" dirty="0" err="1"/>
              <a:t>lleoliadau’n</a:t>
            </a:r>
            <a:r>
              <a:rPr lang="en-GB" spc="-5" dirty="0"/>
              <a:t> </a:t>
            </a:r>
            <a:r>
              <a:rPr lang="en-GB" spc="-5" dirty="0" err="1"/>
              <a:t>ei</a:t>
            </a:r>
            <a:r>
              <a:rPr lang="en-GB" spc="-5" dirty="0"/>
              <a:t> </a:t>
            </a:r>
            <a:r>
              <a:rPr lang="en-GB" spc="-5" dirty="0" err="1"/>
              <a:t>gael</a:t>
            </a:r>
            <a:r>
              <a:rPr lang="en-GB" spc="-5" dirty="0"/>
              <a:t> </a:t>
            </a:r>
            <a:r>
              <a:rPr lang="en-GB" spc="-5" dirty="0" err="1"/>
              <a:t>gan</a:t>
            </a:r>
            <a:r>
              <a:rPr lang="en-GB" spc="-5" dirty="0"/>
              <a:t> </a:t>
            </a:r>
            <a:r>
              <a:rPr lang="en-GB" spc="-5" dirty="0" err="1"/>
              <a:t>fudiadau’r</a:t>
            </a:r>
            <a:r>
              <a:rPr lang="en-GB" spc="-5" dirty="0"/>
              <a:t> sector </a:t>
            </a:r>
            <a:r>
              <a:rPr lang="en-GB" spc="-5" dirty="0" err="1"/>
              <a:t>gwirfoddol</a:t>
            </a:r>
            <a:r>
              <a:rPr lang="en-GB" spc="-5" dirty="0"/>
              <a:t> bob </a:t>
            </a:r>
            <a:r>
              <a:rPr lang="en-GB" spc="-5" dirty="0" err="1"/>
              <a:t>tro</a:t>
            </a:r>
            <a:r>
              <a:rPr lang="en-GB" spc="-5" dirty="0"/>
              <a:t>, </a:t>
            </a:r>
            <a:r>
              <a:rPr lang="en-GB" spc="-5" dirty="0" err="1"/>
              <a:t>hyd</a:t>
            </a:r>
            <a:r>
              <a:rPr lang="en-GB" spc="-5" dirty="0"/>
              <a:t> </a:t>
            </a:r>
            <a:r>
              <a:rPr lang="en-GB" spc="-5" dirty="0" err="1"/>
              <a:t>yn</a:t>
            </a:r>
            <a:r>
              <a:rPr lang="en-GB" spc="-5" dirty="0"/>
              <a:t> </a:t>
            </a:r>
            <a:r>
              <a:rPr lang="en-GB" spc="-5" dirty="0" err="1"/>
              <a:t>oed</a:t>
            </a:r>
            <a:r>
              <a:rPr lang="en-GB" spc="-5" dirty="0"/>
              <a:t> pan </a:t>
            </a:r>
            <a:r>
              <a:rPr lang="en-GB" spc="-5" dirty="0" err="1"/>
              <a:t>fyddant</a:t>
            </a:r>
            <a:r>
              <a:rPr lang="en-GB" spc="-5" dirty="0"/>
              <a:t> </a:t>
            </a:r>
            <a:r>
              <a:rPr lang="en-GB" spc="-5" dirty="0" err="1"/>
              <a:t>yn</a:t>
            </a:r>
            <a:r>
              <a:rPr lang="en-GB" spc="-5" dirty="0"/>
              <a:t> </a:t>
            </a:r>
            <a:r>
              <a:rPr lang="en-GB" spc="-5" dirty="0" err="1"/>
              <a:t>talu</a:t>
            </a:r>
            <a:r>
              <a:rPr lang="en-GB" spc="-5" dirty="0"/>
              <a:t> am y </a:t>
            </a:r>
            <a:r>
              <a:rPr lang="en-GB" spc="-5" dirty="0" err="1"/>
              <a:t>gwasanaeth</a:t>
            </a:r>
            <a:r>
              <a:rPr lang="en-GB" spc="-5" dirty="0"/>
              <a:t>.  Mae </a:t>
            </a:r>
            <a:r>
              <a:rPr lang="en-GB" spc="-5" dirty="0" err="1"/>
              <a:t>hyn</a:t>
            </a:r>
            <a:r>
              <a:rPr lang="en-GB" spc="-5" dirty="0"/>
              <a:t> </a:t>
            </a:r>
            <a:r>
              <a:rPr lang="en-GB" spc="-5" dirty="0" err="1"/>
              <a:t>yn</a:t>
            </a:r>
            <a:r>
              <a:rPr lang="en-GB" spc="-5" dirty="0"/>
              <a:t> </a:t>
            </a:r>
            <a:r>
              <a:rPr lang="en-GB" spc="-5" dirty="0" err="1"/>
              <a:t>golygu</a:t>
            </a:r>
            <a:r>
              <a:rPr lang="en-GB" spc="-5" dirty="0"/>
              <a:t> </a:t>
            </a:r>
            <a:r>
              <a:rPr lang="en-GB" spc="-5" dirty="0" err="1"/>
              <a:t>nad</a:t>
            </a:r>
            <a:r>
              <a:rPr lang="en-GB" spc="-5" dirty="0"/>
              <a:t> </a:t>
            </a:r>
            <a:r>
              <a:rPr lang="en-GB" spc="-5" dirty="0" err="1"/>
              <a:t>yw’r</a:t>
            </a:r>
            <a:r>
              <a:rPr lang="en-GB" spc="-5" dirty="0"/>
              <a:t> </a:t>
            </a:r>
            <a:r>
              <a:rPr lang="en-GB" spc="-5" dirty="0" err="1"/>
              <a:t>awdurdod</a:t>
            </a:r>
            <a:r>
              <a:rPr lang="en-GB" spc="-5" dirty="0"/>
              <a:t> </a:t>
            </a:r>
            <a:r>
              <a:rPr lang="en-GB" spc="-5" dirty="0" err="1"/>
              <a:t>lleol</a:t>
            </a:r>
            <a:r>
              <a:rPr lang="en-GB" spc="-5" dirty="0"/>
              <a:t> </a:t>
            </a:r>
            <a:r>
              <a:rPr lang="en-GB" spc="-5" dirty="0" err="1"/>
              <a:t>yn</a:t>
            </a:r>
            <a:r>
              <a:rPr lang="en-GB" spc="-5" dirty="0"/>
              <a:t> </a:t>
            </a:r>
            <a:r>
              <a:rPr lang="en-GB" spc="-5" dirty="0" err="1"/>
              <a:t>sicr</a:t>
            </a:r>
            <a:r>
              <a:rPr lang="en-GB" spc="-5" dirty="0"/>
              <a:t> </a:t>
            </a:r>
            <a:r>
              <a:rPr lang="en-GB" spc="-5" dirty="0" err="1"/>
              <a:t>ynghylch</a:t>
            </a:r>
            <a:r>
              <a:rPr lang="en-GB" spc="-5" dirty="0"/>
              <a:t> </a:t>
            </a:r>
            <a:r>
              <a:rPr lang="en-GB" spc="-5" dirty="0" err="1"/>
              <a:t>ansawdd</a:t>
            </a:r>
            <a:r>
              <a:rPr lang="en-GB" spc="-5" dirty="0"/>
              <a:t> y </a:t>
            </a:r>
            <a:r>
              <a:rPr lang="en-GB" spc="-5" dirty="0" err="1"/>
              <a:t>cyngor</a:t>
            </a:r>
            <a:r>
              <a:rPr lang="en-GB" spc="-5" dirty="0"/>
              <a:t> a </a:t>
            </a:r>
            <a:r>
              <a:rPr lang="en-GB" spc="-5" dirty="0" err="1"/>
              <a:t>ddarperir</a:t>
            </a:r>
            <a:r>
              <a:rPr lang="en-GB" spc="-5" dirty="0"/>
              <a:t> </a:t>
            </a:r>
            <a:r>
              <a:rPr lang="en-GB" spc="-5" dirty="0" err="1"/>
              <a:t>neu</a:t>
            </a:r>
            <a:r>
              <a:rPr lang="en-GB" spc="-5" dirty="0"/>
              <a:t> </a:t>
            </a:r>
            <a:r>
              <a:rPr lang="en-GB" spc="-5" dirty="0" err="1"/>
              <a:t>b’un</a:t>
            </a:r>
            <a:r>
              <a:rPr lang="en-GB" spc="-5" dirty="0"/>
              <a:t> a </a:t>
            </a:r>
            <a:r>
              <a:rPr lang="en-GB" spc="-5" dirty="0" err="1"/>
              <a:t>yw’r</a:t>
            </a:r>
            <a:r>
              <a:rPr lang="en-GB" spc="-5" dirty="0"/>
              <a:t> </a:t>
            </a:r>
            <a:r>
              <a:rPr lang="en-GB" spc="-5" dirty="0" err="1"/>
              <a:t>cyngor</a:t>
            </a:r>
            <a:r>
              <a:rPr lang="en-GB" spc="-5" dirty="0"/>
              <a:t>, </a:t>
            </a:r>
            <a:r>
              <a:rPr lang="en-GB" spc="-5" dirty="0" err="1"/>
              <a:t>ar</a:t>
            </a:r>
            <a:r>
              <a:rPr lang="en-GB" spc="-5" dirty="0"/>
              <a:t> </a:t>
            </a:r>
            <a:r>
              <a:rPr lang="en-GB" spc="-5" dirty="0" err="1"/>
              <a:t>ddiogelu</a:t>
            </a:r>
            <a:r>
              <a:rPr lang="en-GB" spc="-5" dirty="0"/>
              <a:t> plant </a:t>
            </a:r>
            <a:r>
              <a:rPr lang="en-GB" spc="-5" dirty="0" err="1"/>
              <a:t>er</a:t>
            </a:r>
            <a:r>
              <a:rPr lang="en-GB" spc="-5" dirty="0"/>
              <a:t> </a:t>
            </a:r>
            <a:r>
              <a:rPr lang="en-GB" spc="-5" dirty="0" err="1"/>
              <a:t>enghraifft</a:t>
            </a:r>
            <a:r>
              <a:rPr lang="en-GB" spc="-5" dirty="0"/>
              <a:t>, </a:t>
            </a:r>
            <a:r>
              <a:rPr lang="en-GB" spc="-5" dirty="0" err="1"/>
              <a:t>yn</a:t>
            </a:r>
            <a:r>
              <a:rPr lang="en-GB" spc="-5" dirty="0"/>
              <a:t> </a:t>
            </a:r>
            <a:r>
              <a:rPr lang="en-GB" spc="-5" dirty="0" err="1"/>
              <a:t>gyfredol</a:t>
            </a:r>
            <a:r>
              <a:rPr lang="en-GB" spc="-5" dirty="0"/>
              <a:t>.</a:t>
            </a:r>
          </a:p>
          <a:p>
            <a:pPr marL="482600" marR="5080" indent="-470534">
              <a:lnSpc>
                <a:spcPct val="100000"/>
              </a:lnSpc>
              <a:buFont typeface="Arial" panose="020B0604020202020204" pitchFamily="34" charset="0"/>
              <a:buChar char="•"/>
            </a:pPr>
            <a:r>
              <a:rPr lang="en-GB" spc="-5" dirty="0" err="1"/>
              <a:t>Mae’r</a:t>
            </a:r>
            <a:r>
              <a:rPr lang="en-GB" spc="-5" dirty="0"/>
              <a:t> </a:t>
            </a:r>
            <a:r>
              <a:rPr lang="en-GB" spc="-5" dirty="0" err="1"/>
              <a:t>ffordd</a:t>
            </a:r>
            <a:r>
              <a:rPr lang="en-GB" spc="-5" dirty="0"/>
              <a:t> y </a:t>
            </a:r>
            <a:r>
              <a:rPr lang="en-GB" spc="-5" dirty="0" err="1"/>
              <a:t>caiff</a:t>
            </a:r>
            <a:r>
              <a:rPr lang="en-GB" spc="-5" dirty="0"/>
              <a:t> </a:t>
            </a:r>
            <a:r>
              <a:rPr lang="en-GB" spc="-5" dirty="0" err="1"/>
              <a:t>arfer</a:t>
            </a:r>
            <a:r>
              <a:rPr lang="en-GB" spc="-5" dirty="0"/>
              <a:t> </a:t>
            </a:r>
            <a:r>
              <a:rPr lang="en-GB" spc="-5" dirty="0" err="1"/>
              <a:t>orau</a:t>
            </a:r>
            <a:r>
              <a:rPr lang="en-GB" spc="-5" dirty="0"/>
              <a:t> </a:t>
            </a:r>
            <a:r>
              <a:rPr lang="en-GB" spc="-5" dirty="0" err="1"/>
              <a:t>ei</a:t>
            </a:r>
            <a:r>
              <a:rPr lang="en-GB" spc="-5" dirty="0"/>
              <a:t> </a:t>
            </a:r>
            <a:r>
              <a:rPr lang="en-GB" spc="-5" dirty="0" err="1"/>
              <a:t>rhannu</a:t>
            </a:r>
            <a:r>
              <a:rPr lang="en-GB" spc="-5" dirty="0"/>
              <a:t> </a:t>
            </a:r>
            <a:r>
              <a:rPr lang="en-GB" spc="-5" dirty="0" err="1"/>
              <a:t>rhwng</a:t>
            </a:r>
            <a:r>
              <a:rPr lang="en-GB" spc="-5" dirty="0"/>
              <a:t> y sector </a:t>
            </a:r>
            <a:r>
              <a:rPr lang="en-GB" spc="-5" dirty="0" err="1"/>
              <a:t>ysgolion</a:t>
            </a:r>
            <a:r>
              <a:rPr lang="en-GB" spc="-5" dirty="0"/>
              <a:t> </a:t>
            </a:r>
            <a:r>
              <a:rPr lang="en-GB" spc="-5" dirty="0" err="1"/>
              <a:t>a’r</a:t>
            </a:r>
            <a:r>
              <a:rPr lang="en-GB" spc="-5" dirty="0"/>
              <a:t> sector </a:t>
            </a:r>
            <a:r>
              <a:rPr lang="en-GB" spc="-5" dirty="0" err="1"/>
              <a:t>nas</a:t>
            </a:r>
            <a:r>
              <a:rPr lang="en-GB" spc="-5" dirty="0"/>
              <a:t> </a:t>
            </a:r>
            <a:r>
              <a:rPr lang="en-GB" spc="-5" dirty="0" err="1"/>
              <a:t>cynhelir</a:t>
            </a:r>
            <a:r>
              <a:rPr lang="en-GB" spc="-5" dirty="0"/>
              <a:t> </a:t>
            </a:r>
            <a:r>
              <a:rPr lang="en-GB" spc="-5" dirty="0" err="1"/>
              <a:t>yn</a:t>
            </a:r>
            <a:r>
              <a:rPr lang="en-GB" spc="-5" dirty="0"/>
              <a:t> </a:t>
            </a:r>
            <a:r>
              <a:rPr lang="en-GB" spc="-5" dirty="0" err="1"/>
              <a:t>amrywio</a:t>
            </a:r>
            <a:r>
              <a:rPr lang="en-GB" spc="-5" dirty="0"/>
              <a:t> </a:t>
            </a:r>
            <a:r>
              <a:rPr lang="en-GB" spc="-5" dirty="0" err="1"/>
              <a:t>ar</a:t>
            </a:r>
            <a:r>
              <a:rPr lang="en-GB" spc="-5" dirty="0"/>
              <a:t> draws </a:t>
            </a:r>
            <a:r>
              <a:rPr lang="en-GB" spc="-5" dirty="0" err="1"/>
              <a:t>awdurdodau</a:t>
            </a:r>
            <a:r>
              <a:rPr lang="en-GB" spc="-5" dirty="0"/>
              <a:t> </a:t>
            </a:r>
            <a:r>
              <a:rPr lang="en-GB" spc="-5" dirty="0" err="1"/>
              <a:t>lleol</a:t>
            </a:r>
            <a:r>
              <a:rPr lang="en-GB" spc="-5" dirty="0"/>
              <a:t> a </a:t>
            </a:r>
            <a:r>
              <a:rPr lang="en-GB" spc="-5" dirty="0" err="1"/>
              <a:t>chonsortia</a:t>
            </a:r>
            <a:r>
              <a:rPr lang="en-GB" spc="-5" dirty="0"/>
              <a:t> </a:t>
            </a:r>
            <a:r>
              <a:rPr lang="en-GB" spc="-5" dirty="0" err="1"/>
              <a:t>gwahanol</a:t>
            </a:r>
            <a:r>
              <a:rPr lang="en-GB" spc="-5" dirty="0"/>
              <a:t>, ac </a:t>
            </a:r>
            <a:r>
              <a:rPr lang="en-GB" spc="-5" dirty="0" err="1"/>
              <a:t>nid</a:t>
            </a:r>
            <a:r>
              <a:rPr lang="en-GB" spc="-5" dirty="0"/>
              <a:t> </a:t>
            </a:r>
            <a:r>
              <a:rPr lang="en-GB" spc="-5" dirty="0" err="1"/>
              <a:t>yw’n</a:t>
            </a:r>
            <a:r>
              <a:rPr lang="en-GB" spc="-5" dirty="0"/>
              <a:t> </a:t>
            </a:r>
            <a:r>
              <a:rPr lang="en-GB" spc="-5" dirty="0" err="1"/>
              <a:t>manteisio</a:t>
            </a:r>
            <a:r>
              <a:rPr lang="en-GB" spc="-5" dirty="0"/>
              <a:t> </a:t>
            </a:r>
            <a:r>
              <a:rPr lang="en-GB" spc="-5" dirty="0" err="1"/>
              <a:t>i’r</a:t>
            </a:r>
            <a:r>
              <a:rPr lang="en-GB" spc="-5" dirty="0"/>
              <a:t> </a:t>
            </a:r>
            <a:r>
              <a:rPr lang="en-GB" spc="-5" dirty="0" err="1"/>
              <a:t>eithaf</a:t>
            </a:r>
            <a:r>
              <a:rPr lang="en-GB" spc="-5" dirty="0"/>
              <a:t> </a:t>
            </a:r>
            <a:r>
              <a:rPr lang="en-GB" spc="-5" dirty="0" err="1"/>
              <a:t>ar</a:t>
            </a:r>
            <a:r>
              <a:rPr lang="en-GB" spc="-5" dirty="0"/>
              <a:t> </a:t>
            </a:r>
            <a:r>
              <a:rPr lang="en-GB" spc="-5" dirty="0" err="1"/>
              <a:t>arbenigedd</a:t>
            </a:r>
            <a:r>
              <a:rPr lang="en-GB" spc="-5" dirty="0"/>
              <a:t> </a:t>
            </a:r>
            <a:r>
              <a:rPr lang="en-GB" spc="-5" dirty="0" err="1"/>
              <a:t>yn</a:t>
            </a:r>
            <a:r>
              <a:rPr lang="en-GB" spc="-5" dirty="0"/>
              <a:t> y </a:t>
            </a:r>
            <a:r>
              <a:rPr lang="en-GB" spc="-5" dirty="0" err="1"/>
              <a:t>naill</a:t>
            </a:r>
            <a:r>
              <a:rPr lang="en-GB" spc="-5" dirty="0"/>
              <a:t> sector </a:t>
            </a:r>
            <a:r>
              <a:rPr lang="en-GB" spc="-5" dirty="0" err="1"/>
              <a:t>neu’r</a:t>
            </a:r>
            <a:r>
              <a:rPr lang="en-GB" spc="-5" dirty="0"/>
              <a:t> </a:t>
            </a:r>
            <a:r>
              <a:rPr lang="en-GB" spc="-5" dirty="0" err="1"/>
              <a:t>llall</a:t>
            </a:r>
            <a:r>
              <a:rPr lang="en-GB" spc="-5" dirty="0"/>
              <a:t> bob </a:t>
            </a:r>
            <a:r>
              <a:rPr lang="en-GB" spc="-5" dirty="0" err="1"/>
              <a:t>tro</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078313"/>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Local authorities do not always take overall responsibility for monitoring the support that settings receive from voluntary sector organisations, even when paying for the service.  This means that the local authority is unsure about the quality of the advice provided or whether the advice, on child protection for example, is up-to-date.</a:t>
            </a:r>
          </a:p>
          <a:p>
            <a:pPr marL="482600" marR="44450" indent="-470534">
              <a:lnSpc>
                <a:spcPct val="100000"/>
              </a:lnSpc>
              <a:buFont typeface="Arial" panose="020B0604020202020204" pitchFamily="34" charset="0"/>
              <a:buChar char="•"/>
            </a:pPr>
            <a:r>
              <a:rPr lang="en-GB" spc="-5" dirty="0"/>
              <a:t> The way best practice is shared between the school and non-maintained sectors varies across different local authorities and consortia, and does not always make the best use of the expertise in either sector. </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awdurdodau</a:t>
            </a:r>
            <a:r>
              <a:rPr lang="en-GB" spc="-5" dirty="0"/>
              <a:t> </a:t>
            </a:r>
            <a:r>
              <a:rPr lang="en-GB" spc="-5" dirty="0" err="1"/>
              <a:t>lleol</a:t>
            </a:r>
            <a:r>
              <a:rPr lang="en-GB" spc="-5" dirty="0"/>
              <a:t> a </a:t>
            </a:r>
            <a:r>
              <a:rPr lang="en-GB" spc="-5" dirty="0" err="1"/>
              <a:t>chonsortia</a:t>
            </a:r>
            <a:r>
              <a:rPr lang="en-GB" spc="-5" dirty="0"/>
              <a:t> </a:t>
            </a:r>
            <a:r>
              <a:rPr lang="en-GB" spc="-5" dirty="0" err="1"/>
              <a:t>rhanbarthol</a:t>
            </a:r>
            <a:r>
              <a:rPr lang="en-GB" spc="-5" dirty="0"/>
              <a:t> </a:t>
            </a:r>
            <a:r>
              <a:rPr lang="en-GB" spc="-5" dirty="0" err="1"/>
              <a:t>yn</a:t>
            </a:r>
            <a:r>
              <a:rPr lang="en-GB" spc="-5" dirty="0"/>
              <a:t> </a:t>
            </a:r>
            <a:r>
              <a:rPr lang="en-GB" spc="-5" dirty="0" err="1"/>
              <a:t>ariannu</a:t>
            </a:r>
            <a:r>
              <a:rPr lang="en-GB" spc="-5" dirty="0"/>
              <a:t> </a:t>
            </a:r>
            <a:r>
              <a:rPr lang="en-GB" spc="-5" dirty="0" err="1"/>
              <a:t>amser</a:t>
            </a:r>
            <a:r>
              <a:rPr lang="en-GB" spc="-5" dirty="0"/>
              <a:t> </a:t>
            </a:r>
            <a:r>
              <a:rPr lang="en-GB" spc="-5" dirty="0" err="1"/>
              <a:t>athrawon</a:t>
            </a:r>
            <a:r>
              <a:rPr lang="en-GB" spc="-5" dirty="0"/>
              <a:t> </a:t>
            </a:r>
            <a:r>
              <a:rPr lang="en-GB" spc="-5" dirty="0" err="1"/>
              <a:t>ymgynghorol</a:t>
            </a:r>
            <a:r>
              <a:rPr lang="en-GB" spc="-5" dirty="0"/>
              <a:t> o Grant y </a:t>
            </a:r>
            <a:r>
              <a:rPr lang="en-GB" spc="-5" dirty="0" err="1"/>
              <a:t>Cyfnod</a:t>
            </a:r>
            <a:r>
              <a:rPr lang="en-GB" spc="-5" dirty="0"/>
              <a:t> Sylfaen.  </a:t>
            </a:r>
            <a:r>
              <a:rPr lang="en-GB" spc="-5" dirty="0" err="1"/>
              <a:t>Mae’r</a:t>
            </a:r>
            <a:r>
              <a:rPr lang="en-GB" spc="-5" dirty="0"/>
              <a:t> </a:t>
            </a:r>
            <a:r>
              <a:rPr lang="en-GB" spc="-5" dirty="0" err="1"/>
              <a:t>symiau</a:t>
            </a:r>
            <a:r>
              <a:rPr lang="en-GB" spc="-5" dirty="0"/>
              <a:t> </a:t>
            </a:r>
            <a:r>
              <a:rPr lang="en-GB" spc="-5" dirty="0" err="1"/>
              <a:t>gwahanol</a:t>
            </a:r>
            <a:r>
              <a:rPr lang="en-GB" spc="-5" dirty="0"/>
              <a:t> </a:t>
            </a:r>
            <a:r>
              <a:rPr lang="en-GB" spc="-5" dirty="0" err="1"/>
              <a:t>iawn</a:t>
            </a:r>
            <a:r>
              <a:rPr lang="en-GB" spc="-5" dirty="0"/>
              <a:t> o </a:t>
            </a:r>
            <a:r>
              <a:rPr lang="en-GB" spc="-5" dirty="0" err="1"/>
              <a:t>arian</a:t>
            </a:r>
            <a:r>
              <a:rPr lang="en-GB" spc="-5" dirty="0"/>
              <a:t> a </a:t>
            </a:r>
            <a:r>
              <a:rPr lang="en-GB" spc="-5" dirty="0" err="1"/>
              <a:t>ddyrennir</a:t>
            </a:r>
            <a:r>
              <a:rPr lang="en-GB" spc="-5" dirty="0"/>
              <a:t> </a:t>
            </a:r>
            <a:r>
              <a:rPr lang="en-GB" spc="-5" dirty="0" err="1"/>
              <a:t>yn</a:t>
            </a:r>
            <a:r>
              <a:rPr lang="en-GB" spc="-5" dirty="0"/>
              <a:t> </a:t>
            </a:r>
            <a:r>
              <a:rPr lang="en-GB" spc="-5" dirty="0" err="1"/>
              <a:t>golygu</a:t>
            </a:r>
            <a:r>
              <a:rPr lang="en-GB" spc="-5" dirty="0"/>
              <a:t> bod </a:t>
            </a:r>
            <a:r>
              <a:rPr lang="en-GB" spc="-5" dirty="0" err="1"/>
              <a:t>gwahaniaethau</a:t>
            </a:r>
            <a:r>
              <a:rPr lang="en-GB" spc="-5" dirty="0"/>
              <a:t> </a:t>
            </a:r>
            <a:r>
              <a:rPr lang="en-GB" spc="-5" dirty="0" err="1"/>
              <a:t>sylweddol</a:t>
            </a:r>
            <a:r>
              <a:rPr lang="en-GB" spc="-5" dirty="0"/>
              <a:t> </a:t>
            </a:r>
            <a:r>
              <a:rPr lang="en-GB" spc="-5" dirty="0" err="1"/>
              <a:t>ledled</a:t>
            </a:r>
            <a:r>
              <a:rPr lang="en-GB" spc="-5" dirty="0"/>
              <a:t> </a:t>
            </a:r>
            <a:r>
              <a:rPr lang="en-GB" spc="-5" dirty="0" err="1"/>
              <a:t>Cymru</a:t>
            </a:r>
            <a:r>
              <a:rPr lang="en-GB" spc="-5" dirty="0"/>
              <a:t> o ran faint o </a:t>
            </a:r>
            <a:r>
              <a:rPr lang="en-GB" spc="-5" dirty="0" err="1"/>
              <a:t>gymorth</a:t>
            </a:r>
            <a:r>
              <a:rPr lang="en-GB" spc="-5" dirty="0"/>
              <a:t> a </a:t>
            </a:r>
            <a:r>
              <a:rPr lang="en-GB" spc="-5" dirty="0" err="1"/>
              <a:t>ddarperir</a:t>
            </a:r>
            <a:r>
              <a:rPr lang="en-GB" spc="-5" dirty="0"/>
              <a:t>.  </a:t>
            </a:r>
            <a:r>
              <a:rPr lang="en-GB" spc="-5" dirty="0" err="1"/>
              <a:t>Wrth</a:t>
            </a:r>
            <a:r>
              <a:rPr lang="en-GB" spc="-5" dirty="0"/>
              <a:t> </a:t>
            </a:r>
            <a:r>
              <a:rPr lang="en-GB" spc="-5" dirty="0" err="1"/>
              <a:t>ddyrannu</a:t>
            </a:r>
            <a:r>
              <a:rPr lang="en-GB" spc="-5" dirty="0"/>
              <a:t> </a:t>
            </a:r>
            <a:r>
              <a:rPr lang="en-GB" spc="-5" dirty="0" err="1"/>
              <a:t>cyllid</a:t>
            </a:r>
            <a:r>
              <a:rPr lang="en-GB" spc="-5" dirty="0"/>
              <a:t> Grant y </a:t>
            </a:r>
            <a:r>
              <a:rPr lang="en-GB" spc="-5" dirty="0" err="1"/>
              <a:t>Cyfnod</a:t>
            </a:r>
            <a:r>
              <a:rPr lang="en-GB" spc="-5" dirty="0"/>
              <a:t> Sylfaen, </a:t>
            </a:r>
            <a:r>
              <a:rPr lang="en-GB" spc="-5" dirty="0" err="1"/>
              <a:t>mae</a:t>
            </a:r>
            <a:r>
              <a:rPr lang="en-GB" spc="-5" dirty="0"/>
              <a:t> </a:t>
            </a:r>
            <a:r>
              <a:rPr lang="en-GB" spc="-5" dirty="0" err="1"/>
              <a:t>llawer</a:t>
            </a:r>
            <a:r>
              <a:rPr lang="en-GB" spc="-5" dirty="0"/>
              <a:t> o </a:t>
            </a:r>
            <a:r>
              <a:rPr lang="en-GB" spc="-5" dirty="0" err="1"/>
              <a:t>awdurdodau</a:t>
            </a:r>
            <a:r>
              <a:rPr lang="en-GB" spc="-5" dirty="0"/>
              <a:t> </a:t>
            </a:r>
            <a:r>
              <a:rPr lang="en-GB" spc="-5" dirty="0" err="1"/>
              <a:t>lleol</a:t>
            </a:r>
            <a:r>
              <a:rPr lang="en-GB" spc="-5" dirty="0"/>
              <a:t> a </a:t>
            </a:r>
            <a:r>
              <a:rPr lang="en-GB" spc="-5" dirty="0" err="1"/>
              <a:t>chonsortia</a:t>
            </a:r>
            <a:r>
              <a:rPr lang="en-GB" spc="-5" dirty="0"/>
              <a:t> </a:t>
            </a:r>
            <a:r>
              <a:rPr lang="en-GB" spc="-5" dirty="0" err="1"/>
              <a:t>rhanbarthol</a:t>
            </a:r>
            <a:r>
              <a:rPr lang="en-GB" spc="-5" dirty="0"/>
              <a:t> </a:t>
            </a:r>
            <a:r>
              <a:rPr lang="en-GB" spc="-5" dirty="0" err="1"/>
              <a:t>yn</a:t>
            </a:r>
            <a:r>
              <a:rPr lang="en-GB" spc="-5" dirty="0"/>
              <a:t> </a:t>
            </a:r>
            <a:r>
              <a:rPr lang="en-GB" spc="-5" dirty="0" err="1"/>
              <a:t>sicrhau</a:t>
            </a:r>
            <a:r>
              <a:rPr lang="en-GB" spc="-5" dirty="0"/>
              <a:t> bod </a:t>
            </a:r>
            <a:r>
              <a:rPr lang="en-GB" spc="-5" dirty="0" err="1"/>
              <a:t>bodloni</a:t>
            </a:r>
            <a:r>
              <a:rPr lang="en-GB" spc="-5" dirty="0"/>
              <a:t> </a:t>
            </a:r>
            <a:r>
              <a:rPr lang="en-GB" spc="-5" dirty="0" err="1"/>
              <a:t>cymarebau’r</a:t>
            </a:r>
            <a:r>
              <a:rPr lang="en-GB" spc="-5" dirty="0"/>
              <a:t> </a:t>
            </a:r>
            <a:r>
              <a:rPr lang="en-GB" spc="-5" dirty="0" err="1"/>
              <a:t>Cyfnod</a:t>
            </a:r>
            <a:r>
              <a:rPr lang="en-GB" spc="-5" dirty="0"/>
              <a:t> Sylfaen </a:t>
            </a:r>
            <a:r>
              <a:rPr lang="en-GB" spc="-5" dirty="0" err="1"/>
              <a:t>ar</a:t>
            </a:r>
            <a:r>
              <a:rPr lang="en-GB" spc="-5" dirty="0"/>
              <a:t> </a:t>
            </a:r>
            <a:r>
              <a:rPr lang="en-GB" spc="-5" dirty="0" err="1"/>
              <a:t>gyfer</a:t>
            </a:r>
            <a:r>
              <a:rPr lang="en-GB" spc="-5" dirty="0"/>
              <a:t> staff </a:t>
            </a:r>
            <a:r>
              <a:rPr lang="en-GB" spc="-5" dirty="0" err="1"/>
              <a:t>mewn</a:t>
            </a:r>
            <a:r>
              <a:rPr lang="en-GB" spc="-5" dirty="0"/>
              <a:t> </a:t>
            </a:r>
            <a:r>
              <a:rPr lang="en-GB" spc="-5" dirty="0" err="1"/>
              <a:t>ysgolion</a:t>
            </a:r>
            <a:r>
              <a:rPr lang="en-GB" spc="-5" dirty="0"/>
              <a:t> </a:t>
            </a:r>
            <a:r>
              <a:rPr lang="en-GB" spc="-5" dirty="0" err="1"/>
              <a:t>yn</a:t>
            </a:r>
            <a:r>
              <a:rPr lang="en-GB" spc="-5" dirty="0"/>
              <a:t> </a:t>
            </a:r>
            <a:r>
              <a:rPr lang="en-GB" spc="-5" dirty="0" err="1"/>
              <a:t>flaenoriaeth</a:t>
            </a:r>
            <a:r>
              <a:rPr lang="en-GB" spc="-5" dirty="0"/>
              <a:t>, </a:t>
            </a:r>
            <a:r>
              <a:rPr lang="en-GB" spc="-5" dirty="0" err="1"/>
              <a:t>wedi’i</a:t>
            </a:r>
            <a:r>
              <a:rPr lang="en-GB" spc="-5" dirty="0"/>
              <a:t> </a:t>
            </a:r>
            <a:r>
              <a:rPr lang="en-GB" spc="-5" dirty="0" err="1"/>
              <a:t>dilyn</a:t>
            </a:r>
            <a:r>
              <a:rPr lang="en-GB" spc="-5" dirty="0"/>
              <a:t> </a:t>
            </a:r>
            <a:r>
              <a:rPr lang="en-GB" spc="-5" dirty="0" err="1"/>
              <a:t>gan</a:t>
            </a:r>
            <a:r>
              <a:rPr lang="en-GB" spc="-5" dirty="0"/>
              <a:t> </a:t>
            </a:r>
            <a:r>
              <a:rPr lang="en-GB" spc="-5" dirty="0" err="1"/>
              <a:t>ddarparu</a:t>
            </a:r>
            <a:r>
              <a:rPr lang="en-GB" spc="-5" dirty="0"/>
              <a:t> </a:t>
            </a:r>
            <a:r>
              <a:rPr lang="en-GB" spc="-5" dirty="0" err="1"/>
              <a:t>hyfforddiant</a:t>
            </a:r>
            <a:r>
              <a:rPr lang="en-GB" spc="-5" dirty="0"/>
              <a:t> a </a:t>
            </a:r>
            <a:r>
              <a:rPr lang="en-GB" spc="-5" dirty="0" err="1"/>
              <a:t>chymorth</a:t>
            </a:r>
            <a:r>
              <a:rPr lang="en-GB" spc="-5" dirty="0"/>
              <a:t> </a:t>
            </a:r>
            <a:r>
              <a:rPr lang="en-GB" spc="-5" dirty="0" err="1"/>
              <a:t>i</a:t>
            </a:r>
            <a:r>
              <a:rPr lang="en-GB" spc="-5" dirty="0"/>
              <a:t> </a:t>
            </a:r>
            <a:r>
              <a:rPr lang="en-GB" spc="-5" dirty="0" err="1"/>
              <a:t>ysgolion</a:t>
            </a:r>
            <a:r>
              <a:rPr lang="en-GB" spc="-5" dirty="0"/>
              <a:t>.  O </a:t>
            </a:r>
            <a:r>
              <a:rPr lang="en-GB" spc="-5" dirty="0" err="1"/>
              <a:t>ganlyniad</a:t>
            </a:r>
            <a:r>
              <a:rPr lang="en-GB" spc="-5" dirty="0"/>
              <a:t>, </a:t>
            </a:r>
            <a:r>
              <a:rPr lang="en-GB" spc="-5" dirty="0" err="1"/>
              <a:t>nid</a:t>
            </a:r>
            <a:r>
              <a:rPr lang="en-GB" spc="-5" dirty="0"/>
              <a:t> </a:t>
            </a:r>
            <a:r>
              <a:rPr lang="en-GB" spc="-5" dirty="0" err="1"/>
              <a:t>yw’r</a:t>
            </a:r>
            <a:r>
              <a:rPr lang="en-GB" spc="-5" dirty="0"/>
              <a:t> </a:t>
            </a:r>
            <a:r>
              <a:rPr lang="en-GB" spc="-5" dirty="0" err="1"/>
              <a:t>mwyafrif</a:t>
            </a:r>
            <a:r>
              <a:rPr lang="en-GB" spc="-5" dirty="0"/>
              <a:t> o </a:t>
            </a:r>
            <a:r>
              <a:rPr lang="en-GB" spc="-5" dirty="0" err="1"/>
              <a:t>leoliadau’n</a:t>
            </a:r>
            <a:r>
              <a:rPr lang="en-GB" spc="-5" dirty="0"/>
              <a:t> </a:t>
            </a:r>
            <a:r>
              <a:rPr lang="en-GB" spc="-5" dirty="0" err="1"/>
              <a:t>cael</a:t>
            </a:r>
            <a:r>
              <a:rPr lang="en-GB" spc="-5" dirty="0"/>
              <a:t> y 10% o </a:t>
            </a:r>
            <a:r>
              <a:rPr lang="en-GB" spc="-5" dirty="0" err="1"/>
              <a:t>amser</a:t>
            </a:r>
            <a:r>
              <a:rPr lang="en-GB" spc="-5" dirty="0"/>
              <a:t> </a:t>
            </a:r>
            <a:r>
              <a:rPr lang="en-GB" spc="-5" dirty="0" err="1"/>
              <a:t>athrawon</a:t>
            </a:r>
            <a:r>
              <a:rPr lang="en-GB" spc="-5" dirty="0"/>
              <a:t> </a:t>
            </a:r>
            <a:r>
              <a:rPr lang="en-GB" spc="-5" dirty="0" err="1"/>
              <a:t>ymgynghorol</a:t>
            </a:r>
            <a:r>
              <a:rPr lang="en-GB" spc="-5" dirty="0"/>
              <a:t> a </a:t>
            </a:r>
            <a:r>
              <a:rPr lang="en-GB" spc="-5" dirty="0" err="1"/>
              <a:t>argymhellir</a:t>
            </a:r>
            <a:r>
              <a:rPr lang="en-GB" spc="-5" dirty="0"/>
              <a:t>, </a:t>
            </a:r>
            <a:r>
              <a:rPr lang="en-GB" spc="-5" dirty="0" err="1"/>
              <a:t>oherwydd</a:t>
            </a:r>
            <a:r>
              <a:rPr lang="en-GB" spc="-5" dirty="0"/>
              <a:t> </a:t>
            </a:r>
            <a:r>
              <a:rPr lang="en-GB" spc="-5" dirty="0" err="1"/>
              <a:t>nid</a:t>
            </a:r>
            <a:r>
              <a:rPr lang="en-GB" spc="-5" dirty="0"/>
              <a:t> </a:t>
            </a:r>
            <a:r>
              <a:rPr lang="en-GB" spc="-5" dirty="0" err="1"/>
              <a:t>oes</a:t>
            </a:r>
            <a:r>
              <a:rPr lang="en-GB" spc="-5" dirty="0"/>
              <a:t> </a:t>
            </a:r>
            <a:r>
              <a:rPr lang="en-GB" spc="-5" dirty="0" err="1"/>
              <a:t>digon</a:t>
            </a:r>
            <a:r>
              <a:rPr lang="en-GB" spc="-5" dirty="0"/>
              <a:t> o </a:t>
            </a:r>
            <a:r>
              <a:rPr lang="en-GB" spc="-5" dirty="0" err="1"/>
              <a:t>adnoddau</a:t>
            </a:r>
            <a:r>
              <a:rPr lang="en-GB" spc="-5" dirty="0"/>
              <a:t> </a:t>
            </a:r>
            <a:r>
              <a:rPr lang="en-GB" spc="-5" dirty="0" err="1"/>
              <a:t>ar</a:t>
            </a:r>
            <a:r>
              <a:rPr lang="en-GB" spc="-5" dirty="0"/>
              <a:t> </a:t>
            </a:r>
            <a:r>
              <a:rPr lang="en-GB" spc="-5" dirty="0" err="1"/>
              <a:t>gael</a:t>
            </a:r>
            <a:r>
              <a:rPr lang="en-GB" spc="-5" dirty="0"/>
              <a:t> </a:t>
            </a:r>
            <a:r>
              <a:rPr lang="en-GB" spc="-5" dirty="0" err="1"/>
              <a:t>i</a:t>
            </a:r>
            <a:r>
              <a:rPr lang="en-GB" spc="-5" dirty="0"/>
              <a:t> </a:t>
            </a:r>
            <a:r>
              <a:rPr lang="en-GB" spc="-5" dirty="0" err="1"/>
              <a:t>ariannu</a:t>
            </a:r>
            <a:r>
              <a:rPr lang="en-GB" spc="-5" dirty="0"/>
              <a:t> </a:t>
            </a:r>
            <a:r>
              <a:rPr lang="en-GB" spc="-5" dirty="0" err="1"/>
              <a:t>hyn</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Local authorities and regional consortia fund advisory teacher time from the Foundation Phase Grant.  The very different amounts of money allocated mean considerable differences across Wales in the amount of support provided. When allocating Foundation Phase Grant funding, many local authorities and regional consortia make meeting Foundation Phase ratios for staff in schools their priority, followed by providing training and support for schools.  As a result, a majority of settings do not receive the recommended 10% of advisory teacher time, because there is not enough resource left to fund this.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45236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2369880"/>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yw</a:t>
            </a:r>
            <a:r>
              <a:rPr lang="en-GB" spc="-5" dirty="0"/>
              <a:t> </a:t>
            </a:r>
            <a:r>
              <a:rPr lang="en-GB" spc="-5" dirty="0" err="1"/>
              <a:t>awdurdodau</a:t>
            </a:r>
            <a:r>
              <a:rPr lang="en-GB" spc="-5" dirty="0"/>
              <a:t> </a:t>
            </a:r>
            <a:r>
              <a:rPr lang="en-GB" spc="-5" dirty="0" err="1"/>
              <a:t>lleol</a:t>
            </a:r>
            <a:r>
              <a:rPr lang="en-GB" spc="-5" dirty="0"/>
              <a:t> </a:t>
            </a:r>
            <a:r>
              <a:rPr lang="en-GB" spc="-5" dirty="0" err="1"/>
              <a:t>yn</a:t>
            </a:r>
            <a:r>
              <a:rPr lang="en-GB" spc="-5" dirty="0"/>
              <a:t> </a:t>
            </a:r>
            <a:r>
              <a:rPr lang="en-GB" spc="-5" dirty="0" err="1"/>
              <a:t>cynllunio’n</a:t>
            </a:r>
            <a:r>
              <a:rPr lang="en-GB" spc="-5" dirty="0"/>
              <a:t> </a:t>
            </a:r>
            <a:r>
              <a:rPr lang="en-GB" spc="-5" dirty="0" err="1"/>
              <a:t>systematig</a:t>
            </a:r>
            <a:r>
              <a:rPr lang="en-GB" spc="-5" dirty="0"/>
              <a:t> bob </a:t>
            </a:r>
            <a:r>
              <a:rPr lang="en-GB" spc="-5" dirty="0" err="1"/>
              <a:t>tro</a:t>
            </a:r>
            <a:r>
              <a:rPr lang="en-GB" spc="-5" dirty="0"/>
              <a:t> </a:t>
            </a:r>
            <a:r>
              <a:rPr lang="en-GB" spc="-5" dirty="0" err="1"/>
              <a:t>i</a:t>
            </a:r>
            <a:r>
              <a:rPr lang="en-GB" spc="-5" dirty="0"/>
              <a:t> </a:t>
            </a:r>
            <a:r>
              <a:rPr lang="en-GB" spc="-5" dirty="0" err="1"/>
              <a:t>sicrhau</a:t>
            </a:r>
            <a:r>
              <a:rPr lang="en-GB" spc="-5" dirty="0"/>
              <a:t> bod </a:t>
            </a:r>
            <a:r>
              <a:rPr lang="en-GB" spc="-5" dirty="0" err="1"/>
              <a:t>hawl</a:t>
            </a:r>
            <a:r>
              <a:rPr lang="en-GB" spc="-5" dirty="0"/>
              <a:t> </a:t>
            </a:r>
            <a:r>
              <a:rPr lang="en-GB" spc="-5" dirty="0" err="1"/>
              <a:t>plentyn</a:t>
            </a:r>
            <a:r>
              <a:rPr lang="en-GB" spc="-5" dirty="0"/>
              <a:t> </a:t>
            </a:r>
            <a:r>
              <a:rPr lang="en-GB" spc="-5" dirty="0" err="1"/>
              <a:t>i</a:t>
            </a:r>
            <a:r>
              <a:rPr lang="en-GB" spc="-5" dirty="0"/>
              <a:t> </a:t>
            </a:r>
            <a:r>
              <a:rPr lang="en-GB" spc="-5" dirty="0" err="1"/>
              <a:t>gael</a:t>
            </a:r>
            <a:r>
              <a:rPr lang="en-GB" spc="-5" dirty="0"/>
              <a:t> </a:t>
            </a:r>
            <a:r>
              <a:rPr lang="en-GB" spc="-5" dirty="0" err="1"/>
              <a:t>addysg</a:t>
            </a:r>
            <a:r>
              <a:rPr lang="en-GB" spc="-5" dirty="0"/>
              <a:t> </a:t>
            </a:r>
            <a:r>
              <a:rPr lang="en-GB" spc="-5" dirty="0" err="1"/>
              <a:t>wedi’i</a:t>
            </a:r>
            <a:r>
              <a:rPr lang="en-GB" spc="-5" dirty="0"/>
              <a:t> </a:t>
            </a:r>
            <a:r>
              <a:rPr lang="en-GB" spc="-5" dirty="0" err="1"/>
              <a:t>hariannu</a:t>
            </a:r>
            <a:r>
              <a:rPr lang="en-GB" spc="-5" dirty="0"/>
              <a:t> </a:t>
            </a:r>
            <a:r>
              <a:rPr lang="en-GB" spc="-5" dirty="0" err="1"/>
              <a:t>yn</a:t>
            </a:r>
            <a:r>
              <a:rPr lang="en-GB" spc="-5" dirty="0"/>
              <a:t> </a:t>
            </a:r>
            <a:r>
              <a:rPr lang="en-GB" spc="-5" dirty="0" err="1"/>
              <a:t>cael</a:t>
            </a:r>
            <a:r>
              <a:rPr lang="en-GB" spc="-5" dirty="0"/>
              <a:t> </a:t>
            </a:r>
            <a:r>
              <a:rPr lang="en-GB" spc="-5" dirty="0" err="1"/>
              <a:t>ei</a:t>
            </a:r>
            <a:r>
              <a:rPr lang="en-GB" spc="-5" dirty="0"/>
              <a:t> </a:t>
            </a:r>
            <a:r>
              <a:rPr lang="en-GB" spc="-5" dirty="0" err="1"/>
              <a:t>bodloni</a:t>
            </a:r>
            <a:r>
              <a:rPr lang="en-GB" spc="-5" dirty="0"/>
              <a:t> </a:t>
            </a:r>
            <a:r>
              <a:rPr lang="en-GB" spc="-5" dirty="0" err="1"/>
              <a:t>cystal</a:t>
            </a:r>
            <a:r>
              <a:rPr lang="en-GB" spc="-5" dirty="0"/>
              <a:t> </a:t>
            </a:r>
            <a:r>
              <a:rPr lang="en-GB" spc="-5" dirty="0" err="1"/>
              <a:t>mewn</a:t>
            </a:r>
            <a:r>
              <a:rPr lang="en-GB" spc="-5" dirty="0"/>
              <a:t> </a:t>
            </a:r>
            <a:r>
              <a:rPr lang="en-GB" spc="-5" dirty="0" err="1"/>
              <a:t>ysgolion</a:t>
            </a:r>
            <a:r>
              <a:rPr lang="en-GB" spc="-5" dirty="0"/>
              <a:t> a </a:t>
            </a:r>
            <a:r>
              <a:rPr lang="en-GB" spc="-5" dirty="0" err="1"/>
              <a:t>lleoliadau</a:t>
            </a:r>
            <a:r>
              <a:rPr lang="en-GB" spc="-5" dirty="0"/>
              <a:t>, </a:t>
            </a:r>
            <a:r>
              <a:rPr lang="en-GB" spc="-5" dirty="0" err="1"/>
              <a:t>oherwydd</a:t>
            </a:r>
            <a:r>
              <a:rPr lang="en-GB" spc="-5" dirty="0"/>
              <a:t> </a:t>
            </a:r>
            <a:r>
              <a:rPr lang="en-GB" spc="-5" dirty="0" err="1"/>
              <a:t>amrywioldeb</a:t>
            </a:r>
            <a:r>
              <a:rPr lang="en-GB" spc="-5" dirty="0"/>
              <a:t> </a:t>
            </a:r>
            <a:r>
              <a:rPr lang="en-GB" spc="-5" dirty="0" err="1"/>
              <a:t>yn</a:t>
            </a:r>
            <a:r>
              <a:rPr lang="en-GB" spc="-5" dirty="0"/>
              <a:t> y </a:t>
            </a:r>
            <a:r>
              <a:rPr lang="en-GB" spc="-5" dirty="0" err="1"/>
              <a:t>ffordd</a:t>
            </a:r>
            <a:r>
              <a:rPr lang="en-GB" spc="-5" dirty="0"/>
              <a:t> y </a:t>
            </a:r>
            <a:r>
              <a:rPr lang="en-GB" spc="-5" dirty="0" err="1"/>
              <a:t>maent</a:t>
            </a:r>
            <a:r>
              <a:rPr lang="en-GB" spc="-5" dirty="0"/>
              <a:t> </a:t>
            </a:r>
            <a:r>
              <a:rPr lang="en-GB" spc="-5" dirty="0" err="1"/>
              <a:t>yn</a:t>
            </a:r>
            <a:r>
              <a:rPr lang="en-GB" spc="-5" dirty="0"/>
              <a:t> </a:t>
            </a:r>
            <a:r>
              <a:rPr lang="en-GB" spc="-5" dirty="0" err="1"/>
              <a:t>defnyddio</a:t>
            </a:r>
            <a:r>
              <a:rPr lang="en-GB" spc="-5" dirty="0"/>
              <a:t> </a:t>
            </a:r>
            <a:r>
              <a:rPr lang="en-GB" spc="-5" dirty="0" err="1"/>
              <a:t>cymorth</a:t>
            </a:r>
            <a:r>
              <a:rPr lang="en-GB" spc="-5" dirty="0"/>
              <a:t> a </a:t>
            </a:r>
            <a:r>
              <a:rPr lang="en-GB" spc="-5" dirty="0" err="1"/>
              <a:t>chyllid</a:t>
            </a:r>
            <a:r>
              <a:rPr lang="en-GB" spc="-5" dirty="0"/>
              <a:t> </a:t>
            </a:r>
            <a:r>
              <a:rPr lang="en-GB" spc="-5" dirty="0" err="1"/>
              <a:t>ledled</a:t>
            </a:r>
            <a:r>
              <a:rPr lang="en-GB" spc="-5" dirty="0"/>
              <a:t> </a:t>
            </a:r>
            <a:r>
              <a:rPr lang="en-GB" spc="-5" dirty="0" err="1"/>
              <a:t>Cymru</a:t>
            </a:r>
            <a:r>
              <a:rPr lang="en-GB" spc="-5" dirty="0"/>
              <a:t> a </a:t>
            </a:r>
            <a:r>
              <a:rPr lang="en-GB" spc="-5" dirty="0" err="1"/>
              <a:t>rhwng</a:t>
            </a:r>
            <a:r>
              <a:rPr lang="en-GB" spc="-5" dirty="0"/>
              <a:t> y </a:t>
            </a:r>
            <a:r>
              <a:rPr lang="en-GB" spc="-5" dirty="0" err="1"/>
              <a:t>sectorau</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236988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Local authorities do not always plan systematically to ensure that a child’s entitlement to funded education is met equally well in both schools and settings, because of variability in how they deploy support and funding across Wales and between the sectors.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4523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L="482600" marR="5080" indent="-470534">
              <a:lnSpc>
                <a:spcPct val="100000"/>
              </a:lnSpc>
            </a:pPr>
            <a:r>
              <a:rPr lang="en-GB" b="1" dirty="0" err="1"/>
              <a:t>Dylai</a:t>
            </a:r>
            <a:r>
              <a:rPr lang="en-GB" b="1" dirty="0"/>
              <a:t> </a:t>
            </a:r>
            <a:r>
              <a:rPr lang="en-GB" b="1" dirty="0" err="1"/>
              <a:t>athrawon</a:t>
            </a:r>
            <a:r>
              <a:rPr lang="en-GB" b="1" dirty="0"/>
              <a:t> </a:t>
            </a:r>
            <a:r>
              <a:rPr lang="en-GB" b="1" dirty="0" err="1"/>
              <a:t>ymgynghorol</a:t>
            </a:r>
            <a:r>
              <a:rPr lang="en-GB" b="1" dirty="0"/>
              <a:t>:</a:t>
            </a:r>
          </a:p>
          <a:p>
            <a:pPr marL="482600" marR="5080" indent="-470534">
              <a:lnSpc>
                <a:spcPct val="100000"/>
              </a:lnSpc>
              <a:buFont typeface="Arial" panose="020B0604020202020204" pitchFamily="34" charset="0"/>
              <a:buChar char="•"/>
            </a:pPr>
            <a:r>
              <a:rPr lang="en-GB" dirty="0" err="1"/>
              <a:t>ddarparu</a:t>
            </a:r>
            <a:r>
              <a:rPr lang="en-GB" dirty="0"/>
              <a:t> </a:t>
            </a:r>
            <a:r>
              <a:rPr lang="en-GB" dirty="0" err="1"/>
              <a:t>lefel</a:t>
            </a:r>
            <a:r>
              <a:rPr lang="en-GB" dirty="0"/>
              <a:t> </a:t>
            </a:r>
            <a:r>
              <a:rPr lang="en-GB" dirty="0" err="1"/>
              <a:t>addas</a:t>
            </a:r>
            <a:r>
              <a:rPr lang="en-GB" dirty="0"/>
              <a:t> o her </a:t>
            </a:r>
            <a:r>
              <a:rPr lang="en-GB" dirty="0" err="1"/>
              <a:t>i</a:t>
            </a:r>
            <a:r>
              <a:rPr lang="en-GB" dirty="0"/>
              <a:t> </a:t>
            </a:r>
            <a:r>
              <a:rPr lang="en-GB" dirty="0" err="1"/>
              <a:t>leoliadau</a:t>
            </a:r>
            <a:r>
              <a:rPr lang="en-GB" dirty="0"/>
              <a:t> a </a:t>
            </a:r>
            <a:r>
              <a:rPr lang="en-GB" dirty="0" err="1"/>
              <a:t>sicrhau</a:t>
            </a:r>
            <a:r>
              <a:rPr lang="en-GB" dirty="0"/>
              <a:t> bod </a:t>
            </a:r>
            <a:r>
              <a:rPr lang="en-GB" dirty="0" err="1"/>
              <a:t>ymweliadau</a:t>
            </a:r>
            <a:r>
              <a:rPr lang="en-GB" dirty="0"/>
              <a:t> a </a:t>
            </a:r>
            <a:r>
              <a:rPr lang="en-GB" dirty="0" err="1"/>
              <a:t>hyfforddiant</a:t>
            </a:r>
            <a:r>
              <a:rPr lang="en-GB" dirty="0"/>
              <a:t> </a:t>
            </a:r>
            <a:r>
              <a:rPr lang="en-GB" dirty="0" err="1"/>
              <a:t>yn</a:t>
            </a:r>
            <a:r>
              <a:rPr lang="en-GB" dirty="0"/>
              <a:t> </a:t>
            </a:r>
            <a:r>
              <a:rPr lang="en-GB" dirty="0" err="1"/>
              <a:t>canolbwyntio</a:t>
            </a:r>
            <a:r>
              <a:rPr lang="en-GB" dirty="0"/>
              <a:t> </a:t>
            </a:r>
            <a:r>
              <a:rPr lang="en-GB" dirty="0" err="1"/>
              <a:t>ar</a:t>
            </a:r>
            <a:r>
              <a:rPr lang="en-GB" dirty="0"/>
              <a:t> </a:t>
            </a:r>
            <a:r>
              <a:rPr lang="en-GB" dirty="0" err="1"/>
              <a:t>wella</a:t>
            </a:r>
            <a:r>
              <a:rPr lang="en-GB" dirty="0"/>
              <a:t> </a:t>
            </a:r>
            <a:r>
              <a:rPr lang="en-GB" dirty="0" err="1"/>
              <a:t>safonau</a:t>
            </a:r>
            <a:r>
              <a:rPr lang="en-GB" dirty="0"/>
              <a:t> plant</a:t>
            </a:r>
          </a:p>
          <a:p>
            <a:pPr marL="482600" marR="5080" indent="-470534">
              <a:lnSpc>
                <a:spcPct val="100000"/>
              </a:lnSpc>
              <a:buFont typeface="Arial" panose="020B0604020202020204" pitchFamily="34" charset="0"/>
              <a:buChar char="•"/>
            </a:pPr>
            <a:r>
              <a:rPr lang="en-GB" dirty="0" err="1"/>
              <a:t>parhau</a:t>
            </a:r>
            <a:r>
              <a:rPr lang="en-GB" dirty="0"/>
              <a:t> </a:t>
            </a:r>
            <a:r>
              <a:rPr lang="en-GB" dirty="0" err="1"/>
              <a:t>i</a:t>
            </a:r>
            <a:r>
              <a:rPr lang="en-GB" dirty="0"/>
              <a:t> </a:t>
            </a:r>
            <a:r>
              <a:rPr lang="en-GB" dirty="0" err="1"/>
              <a:t>gynorthwyo</a:t>
            </a:r>
            <a:r>
              <a:rPr lang="en-GB" dirty="0"/>
              <a:t> </a:t>
            </a:r>
            <a:r>
              <a:rPr lang="en-GB" dirty="0" err="1"/>
              <a:t>arweinyddiaeth</a:t>
            </a:r>
            <a:r>
              <a:rPr lang="en-GB" dirty="0"/>
              <a:t> a </a:t>
            </a:r>
            <a:r>
              <a:rPr lang="en-GB" dirty="0" err="1"/>
              <a:t>rheolaeth</a:t>
            </a:r>
            <a:r>
              <a:rPr lang="en-GB" dirty="0"/>
              <a:t>, </a:t>
            </a:r>
            <a:r>
              <a:rPr lang="en-GB" dirty="0" err="1"/>
              <a:t>ond</a:t>
            </a:r>
            <a:r>
              <a:rPr lang="en-GB" dirty="0"/>
              <a:t> </a:t>
            </a:r>
            <a:r>
              <a:rPr lang="en-GB" dirty="0" err="1"/>
              <a:t>gwneud</a:t>
            </a:r>
            <a:r>
              <a:rPr lang="en-GB" dirty="0"/>
              <a:t> </a:t>
            </a:r>
            <a:r>
              <a:rPr lang="en-GB" dirty="0" err="1"/>
              <a:t>mwy</a:t>
            </a:r>
            <a:r>
              <a:rPr lang="en-GB" dirty="0"/>
              <a:t> </a:t>
            </a:r>
            <a:r>
              <a:rPr lang="en-GB" dirty="0" err="1"/>
              <a:t>i</a:t>
            </a:r>
            <a:r>
              <a:rPr lang="en-GB" dirty="0"/>
              <a:t> </a:t>
            </a:r>
            <a:r>
              <a:rPr lang="en-GB" dirty="0" err="1"/>
              <a:t>fodelu</a:t>
            </a:r>
            <a:r>
              <a:rPr lang="en-GB" dirty="0"/>
              <a:t> </a:t>
            </a:r>
            <a:r>
              <a:rPr lang="en-GB" dirty="0" err="1"/>
              <a:t>arfer</a:t>
            </a:r>
            <a:r>
              <a:rPr lang="en-GB" dirty="0"/>
              <a:t> </a:t>
            </a:r>
            <a:r>
              <a:rPr lang="en-GB" dirty="0" err="1"/>
              <a:t>effeithiol</a:t>
            </a:r>
            <a:r>
              <a:rPr lang="en-GB" dirty="0"/>
              <a:t> </a:t>
            </a:r>
            <a:r>
              <a:rPr lang="en-GB" dirty="0" err="1"/>
              <a:t>yn</a:t>
            </a:r>
            <a:r>
              <a:rPr lang="en-GB" dirty="0"/>
              <a:t> </a:t>
            </a:r>
            <a:r>
              <a:rPr lang="en-GB" dirty="0" err="1"/>
              <a:t>yr</a:t>
            </a:r>
            <a:r>
              <a:rPr lang="en-GB" dirty="0"/>
              <a:t> </a:t>
            </a:r>
            <a:r>
              <a:rPr lang="en-GB" dirty="0" err="1"/>
              <a:t>ystafell</a:t>
            </a:r>
            <a:r>
              <a:rPr lang="en-GB" dirty="0"/>
              <a:t> </a:t>
            </a:r>
            <a:r>
              <a:rPr lang="en-GB" dirty="0" err="1"/>
              <a:t>ddosbarth</a:t>
            </a:r>
            <a:r>
              <a:rPr lang="en-GB" dirty="0"/>
              <a:t> a </a:t>
            </a:r>
            <a:r>
              <a:rPr lang="en-GB" dirty="0" err="1"/>
              <a:t>rhannu</a:t>
            </a:r>
            <a:r>
              <a:rPr lang="en-GB" dirty="0"/>
              <a:t> </a:t>
            </a:r>
            <a:r>
              <a:rPr lang="en-GB" dirty="0" err="1"/>
              <a:t>syniadau</a:t>
            </a:r>
            <a:r>
              <a:rPr lang="en-GB" dirty="0"/>
              <a:t> </a:t>
            </a:r>
            <a:r>
              <a:rPr lang="en-GB" dirty="0" err="1"/>
              <a:t>newydd</a:t>
            </a:r>
            <a:r>
              <a:rPr lang="en-GB" dirty="0"/>
              <a:t> </a:t>
            </a:r>
            <a:r>
              <a:rPr lang="en-GB" dirty="0" err="1"/>
              <a:t>ag</a:t>
            </a:r>
            <a:r>
              <a:rPr lang="en-GB" dirty="0"/>
              <a:t> </a:t>
            </a:r>
            <a:r>
              <a:rPr lang="en-GB" dirty="0" err="1"/>
              <a:t>ymarferwyr</a:t>
            </a:r>
            <a:endParaRPr lang="en-GB" dirty="0"/>
          </a:p>
          <a:p>
            <a:pPr marL="482600" marR="5080" indent="-470534">
              <a:lnSpc>
                <a:spcPct val="100000"/>
              </a:lnSpc>
              <a:buFont typeface="Arial" panose="020B0604020202020204" pitchFamily="34" charset="0"/>
              <a:buChar char="•"/>
            </a:pPr>
            <a:r>
              <a:rPr lang="en-GB" dirty="0" err="1"/>
              <a:t>cael</a:t>
            </a:r>
            <a:r>
              <a:rPr lang="en-GB" dirty="0"/>
              <a:t> y </a:t>
            </a:r>
            <a:r>
              <a:rPr lang="en-GB" dirty="0" err="1"/>
              <a:t>wybodaeth</a:t>
            </a:r>
            <a:r>
              <a:rPr lang="en-GB" dirty="0"/>
              <a:t> </a:t>
            </a:r>
            <a:r>
              <a:rPr lang="en-GB" dirty="0" err="1"/>
              <a:t>ddiweddaraf</a:t>
            </a:r>
            <a:r>
              <a:rPr lang="en-GB" dirty="0"/>
              <a:t> am </a:t>
            </a:r>
            <a:r>
              <a:rPr lang="en-GB" dirty="0" err="1"/>
              <a:t>newidiadau</a:t>
            </a:r>
            <a:r>
              <a:rPr lang="en-GB" dirty="0"/>
              <a:t> </a:t>
            </a:r>
            <a:r>
              <a:rPr lang="en-GB" dirty="0" err="1"/>
              <a:t>mewn</a:t>
            </a:r>
            <a:r>
              <a:rPr lang="en-GB" dirty="0"/>
              <a:t> </a:t>
            </a:r>
            <a:r>
              <a:rPr lang="en-GB" dirty="0" err="1"/>
              <a:t>addysg</a:t>
            </a:r>
            <a:r>
              <a:rPr lang="en-GB" dirty="0"/>
              <a:t> </a:t>
            </a:r>
            <a:r>
              <a:rPr lang="en-GB" dirty="0" err="1"/>
              <a:t>sy’n</a:t>
            </a:r>
            <a:r>
              <a:rPr lang="en-GB" dirty="0"/>
              <a:t> </a:t>
            </a:r>
            <a:r>
              <a:rPr lang="en-GB" dirty="0" err="1"/>
              <a:t>effeithio</a:t>
            </a:r>
            <a:r>
              <a:rPr lang="en-GB" dirty="0"/>
              <a:t> </a:t>
            </a:r>
            <a:r>
              <a:rPr lang="en-GB" dirty="0" err="1"/>
              <a:t>ar</a:t>
            </a:r>
            <a:r>
              <a:rPr lang="en-GB" dirty="0"/>
              <a:t> </a:t>
            </a:r>
            <a:r>
              <a:rPr lang="en-GB" dirty="0" err="1"/>
              <a:t>leoliadau</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482600" marR="44450" indent="-470534">
              <a:lnSpc>
                <a:spcPct val="100000"/>
              </a:lnSpc>
            </a:pPr>
            <a:r>
              <a:rPr lang="en-GB" b="1" dirty="0"/>
              <a:t>Advisory teachers should:</a:t>
            </a:r>
          </a:p>
          <a:p>
            <a:pPr marL="482600" marR="44450" indent="-470534">
              <a:lnSpc>
                <a:spcPct val="100000"/>
              </a:lnSpc>
              <a:buFont typeface="Arial" panose="020B0604020202020204" pitchFamily="34" charset="0"/>
              <a:buChar char="•"/>
            </a:pPr>
            <a:r>
              <a:rPr lang="en-GB" dirty="0"/>
              <a:t>provide settings with a suitable level of challenge and ensure that visits and training are focused on improving children’s standards</a:t>
            </a:r>
          </a:p>
          <a:p>
            <a:pPr marL="482600" marR="44450" indent="-470534">
              <a:lnSpc>
                <a:spcPct val="100000"/>
              </a:lnSpc>
              <a:buFont typeface="Arial" panose="020B0604020202020204" pitchFamily="34" charset="0"/>
              <a:buChar char="•"/>
            </a:pPr>
            <a:r>
              <a:rPr lang="en-GB" dirty="0"/>
              <a:t> continue supporting leadership and management but do more to model effective practice in the classroom and share new ideas with practitioners</a:t>
            </a:r>
          </a:p>
          <a:p>
            <a:pPr marL="482600" marR="44450" indent="-470534">
              <a:lnSpc>
                <a:spcPct val="100000"/>
              </a:lnSpc>
              <a:buFont typeface="Arial" panose="020B0604020202020204" pitchFamily="34" charset="0"/>
              <a:buChar char="•"/>
            </a:pPr>
            <a:r>
              <a:rPr lang="en-GB" dirty="0"/>
              <a:t> keep up-to-date with changes in education that affect settings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R="5080" indent="12700">
              <a:lnSpc>
                <a:spcPct val="100000"/>
              </a:lnSpc>
            </a:pPr>
            <a:r>
              <a:rPr lang="en-GB" b="1" dirty="0" err="1"/>
              <a:t>Dylai</a:t>
            </a:r>
            <a:r>
              <a:rPr lang="en-GB" b="1" dirty="0"/>
              <a:t> </a:t>
            </a:r>
            <a:r>
              <a:rPr lang="en-GB" b="1" dirty="0" err="1"/>
              <a:t>awdurdodau</a:t>
            </a:r>
            <a:r>
              <a:rPr lang="en-GB" b="1" dirty="0"/>
              <a:t> </a:t>
            </a:r>
            <a:r>
              <a:rPr lang="en-GB" b="1" dirty="0" err="1"/>
              <a:t>lleol</a:t>
            </a:r>
            <a:r>
              <a:rPr lang="en-GB" b="1" dirty="0"/>
              <a:t> a </a:t>
            </a:r>
            <a:r>
              <a:rPr lang="en-GB" b="1" dirty="0" err="1"/>
              <a:t>chonsortia</a:t>
            </a:r>
            <a:r>
              <a:rPr lang="en-GB" b="1" dirty="0"/>
              <a:t> </a:t>
            </a:r>
            <a:r>
              <a:rPr lang="en-GB" b="1" dirty="0" err="1"/>
              <a:t>rhanbarthol</a:t>
            </a:r>
            <a:r>
              <a:rPr lang="en-GB" b="1" dirty="0"/>
              <a:t>:</a:t>
            </a:r>
          </a:p>
          <a:p>
            <a:pPr marL="482600" marR="5080" indent="-470534">
              <a:lnSpc>
                <a:spcPct val="100000"/>
              </a:lnSpc>
              <a:buFont typeface="Arial" panose="020B0604020202020204" pitchFamily="34" charset="0"/>
              <a:buChar char="•"/>
            </a:pPr>
            <a:r>
              <a:rPr lang="en-GB" dirty="0" err="1"/>
              <a:t>ddarparu</a:t>
            </a:r>
            <a:r>
              <a:rPr lang="en-GB" dirty="0"/>
              <a:t> 10% o </a:t>
            </a:r>
            <a:r>
              <a:rPr lang="en-GB" dirty="0" err="1"/>
              <a:t>amser</a:t>
            </a:r>
            <a:r>
              <a:rPr lang="en-GB" dirty="0"/>
              <a:t> </a:t>
            </a:r>
            <a:r>
              <a:rPr lang="en-GB" dirty="0" err="1"/>
              <a:t>athrawon</a:t>
            </a:r>
            <a:r>
              <a:rPr lang="en-GB" dirty="0"/>
              <a:t> </a:t>
            </a:r>
            <a:r>
              <a:rPr lang="en-GB" dirty="0" err="1"/>
              <a:t>ymgynghorol</a:t>
            </a:r>
            <a:r>
              <a:rPr lang="en-GB" dirty="0"/>
              <a:t> </a:t>
            </a:r>
            <a:r>
              <a:rPr lang="en-GB" dirty="0" err="1"/>
              <a:t>i</a:t>
            </a:r>
            <a:r>
              <a:rPr lang="en-GB" dirty="0"/>
              <a:t> bob </a:t>
            </a:r>
            <a:r>
              <a:rPr lang="en-GB" dirty="0" err="1"/>
              <a:t>lleoliad</a:t>
            </a:r>
            <a:r>
              <a:rPr lang="en-GB" dirty="0"/>
              <a:t> a </a:t>
            </a:r>
            <a:r>
              <a:rPr lang="en-GB" dirty="0" err="1"/>
              <a:t>sicrhau</a:t>
            </a:r>
            <a:r>
              <a:rPr lang="en-GB" dirty="0"/>
              <a:t> bod </a:t>
            </a:r>
            <a:r>
              <a:rPr lang="en-GB" dirty="0" err="1"/>
              <a:t>athrawon</a:t>
            </a:r>
            <a:r>
              <a:rPr lang="en-GB" dirty="0"/>
              <a:t> </a:t>
            </a:r>
            <a:r>
              <a:rPr lang="en-GB" dirty="0" err="1"/>
              <a:t>ymgynghorol</a:t>
            </a:r>
            <a:r>
              <a:rPr lang="en-GB" dirty="0"/>
              <a:t> </a:t>
            </a:r>
            <a:r>
              <a:rPr lang="en-GB" dirty="0" err="1"/>
              <a:t>yn</a:t>
            </a:r>
            <a:r>
              <a:rPr lang="en-GB" dirty="0"/>
              <a:t> </a:t>
            </a:r>
            <a:r>
              <a:rPr lang="en-GB" dirty="0" err="1"/>
              <a:t>ymweld</a:t>
            </a:r>
            <a:r>
              <a:rPr lang="en-GB" dirty="0"/>
              <a:t> â </a:t>
            </a:r>
            <a:r>
              <a:rPr lang="en-GB" dirty="0" err="1"/>
              <a:t>lleoliadau’n</a:t>
            </a:r>
            <a:r>
              <a:rPr lang="en-GB" dirty="0"/>
              <a:t> </a:t>
            </a:r>
            <a:r>
              <a:rPr lang="en-GB" dirty="0" err="1"/>
              <a:t>rheolaidd</a:t>
            </a:r>
            <a:endParaRPr lang="en-GB" dirty="0"/>
          </a:p>
          <a:p>
            <a:pPr marL="482600" marR="5080" indent="-470534">
              <a:lnSpc>
                <a:spcPct val="100000"/>
              </a:lnSpc>
              <a:buFont typeface="Arial" panose="020B0604020202020204" pitchFamily="34" charset="0"/>
              <a:buChar char="•"/>
            </a:pPr>
            <a:r>
              <a:rPr lang="en-GB" dirty="0" err="1"/>
              <a:t>sicrhau</a:t>
            </a:r>
            <a:r>
              <a:rPr lang="en-GB" dirty="0"/>
              <a:t> bod </a:t>
            </a:r>
            <a:r>
              <a:rPr lang="en-GB" dirty="0" err="1"/>
              <a:t>lleoliadau</a:t>
            </a:r>
            <a:r>
              <a:rPr lang="en-GB" dirty="0"/>
              <a:t> </a:t>
            </a:r>
            <a:r>
              <a:rPr lang="en-GB" dirty="0" err="1"/>
              <a:t>cyfrwng</a:t>
            </a:r>
            <a:r>
              <a:rPr lang="en-GB" dirty="0"/>
              <a:t> </a:t>
            </a:r>
            <a:r>
              <a:rPr lang="en-GB" dirty="0" err="1"/>
              <a:t>Cymraeg</a:t>
            </a:r>
            <a:r>
              <a:rPr lang="en-GB" dirty="0"/>
              <a:t> a </a:t>
            </a:r>
            <a:r>
              <a:rPr lang="en-GB" dirty="0" err="1"/>
              <a:t>chyfrwng</a:t>
            </a:r>
            <a:r>
              <a:rPr lang="en-GB" dirty="0"/>
              <a:t> </a:t>
            </a:r>
            <a:r>
              <a:rPr lang="en-GB" dirty="0" err="1"/>
              <a:t>Saesneg</a:t>
            </a:r>
            <a:r>
              <a:rPr lang="en-GB" dirty="0"/>
              <a:t> </a:t>
            </a:r>
            <a:r>
              <a:rPr lang="en-GB" dirty="0" err="1"/>
              <a:t>yn</a:t>
            </a:r>
            <a:r>
              <a:rPr lang="en-GB" dirty="0"/>
              <a:t> </a:t>
            </a:r>
            <a:r>
              <a:rPr lang="en-GB" dirty="0" err="1"/>
              <a:t>cael</a:t>
            </a:r>
            <a:r>
              <a:rPr lang="en-GB" dirty="0"/>
              <a:t> </a:t>
            </a:r>
            <a:r>
              <a:rPr lang="en-GB" dirty="0" err="1"/>
              <a:t>cymorth</a:t>
            </a:r>
            <a:r>
              <a:rPr lang="en-GB" dirty="0"/>
              <a:t> a </a:t>
            </a:r>
            <a:r>
              <a:rPr lang="en-GB" dirty="0" err="1"/>
              <a:t>hyfforddiant</a:t>
            </a:r>
            <a:r>
              <a:rPr lang="en-GB" dirty="0"/>
              <a:t> </a:t>
            </a:r>
            <a:r>
              <a:rPr lang="en-GB" dirty="0" err="1"/>
              <a:t>yn</a:t>
            </a:r>
            <a:r>
              <a:rPr lang="en-GB" dirty="0"/>
              <a:t> </a:t>
            </a:r>
            <a:r>
              <a:rPr lang="en-GB" dirty="0" err="1"/>
              <a:t>yr</a:t>
            </a:r>
            <a:r>
              <a:rPr lang="en-GB" dirty="0"/>
              <a:t> </a:t>
            </a:r>
            <a:r>
              <a:rPr lang="en-GB" dirty="0" err="1"/>
              <a:t>iaith</a:t>
            </a:r>
            <a:r>
              <a:rPr lang="en-GB" dirty="0"/>
              <a:t> y </a:t>
            </a:r>
            <a:r>
              <a:rPr lang="en-GB" dirty="0" err="1"/>
              <a:t>maent</a:t>
            </a:r>
            <a:r>
              <a:rPr lang="en-GB" dirty="0"/>
              <a:t> </a:t>
            </a:r>
            <a:r>
              <a:rPr lang="en-GB" dirty="0" err="1"/>
              <a:t>yn</a:t>
            </a:r>
            <a:r>
              <a:rPr lang="en-GB" dirty="0"/>
              <a:t> </a:t>
            </a:r>
            <a:r>
              <a:rPr lang="en-GB" dirty="0" err="1"/>
              <a:t>gweithredu</a:t>
            </a:r>
            <a:r>
              <a:rPr lang="en-GB" dirty="0"/>
              <a:t> </a:t>
            </a:r>
            <a:r>
              <a:rPr lang="en-GB" dirty="0" err="1"/>
              <a:t>ynddi</a:t>
            </a:r>
            <a:endParaRPr lang="en-GB" dirty="0"/>
          </a:p>
          <a:p>
            <a:pPr marL="482600" marR="5080" indent="-470534">
              <a:lnSpc>
                <a:spcPct val="100000"/>
              </a:lnSpc>
              <a:buFont typeface="Arial" panose="020B0604020202020204" pitchFamily="34" charset="0"/>
              <a:buChar char="•"/>
            </a:pPr>
            <a:r>
              <a:rPr lang="en-GB" dirty="0" err="1"/>
              <a:t>monitro</a:t>
            </a:r>
            <a:r>
              <a:rPr lang="en-GB" dirty="0"/>
              <a:t> </a:t>
            </a:r>
            <a:r>
              <a:rPr lang="en-GB" dirty="0" err="1"/>
              <a:t>gwaith</a:t>
            </a:r>
            <a:r>
              <a:rPr lang="en-GB" dirty="0"/>
              <a:t> </a:t>
            </a:r>
            <a:r>
              <a:rPr lang="en-GB" dirty="0" err="1"/>
              <a:t>athrawon</a:t>
            </a:r>
            <a:r>
              <a:rPr lang="en-GB" dirty="0"/>
              <a:t> </a:t>
            </a:r>
            <a:r>
              <a:rPr lang="en-GB" dirty="0" err="1"/>
              <a:t>ymgynghorol</a:t>
            </a:r>
            <a:r>
              <a:rPr lang="en-GB" dirty="0"/>
              <a:t> a </a:t>
            </a:r>
            <a:r>
              <a:rPr lang="en-GB" dirty="0" err="1"/>
              <a:t>sicrhau</a:t>
            </a:r>
            <a:r>
              <a:rPr lang="en-GB" dirty="0"/>
              <a:t> y </a:t>
            </a:r>
            <a:r>
              <a:rPr lang="en-GB" dirty="0" err="1"/>
              <a:t>caiff</a:t>
            </a:r>
            <a:r>
              <a:rPr lang="en-GB" dirty="0"/>
              <a:t> </a:t>
            </a:r>
            <a:r>
              <a:rPr lang="en-GB" dirty="0" err="1"/>
              <a:t>eu</a:t>
            </a:r>
            <a:r>
              <a:rPr lang="en-GB" dirty="0"/>
              <a:t> </a:t>
            </a:r>
            <a:r>
              <a:rPr lang="en-GB" dirty="0" err="1"/>
              <a:t>hanghenion</a:t>
            </a:r>
            <a:r>
              <a:rPr lang="en-GB" dirty="0"/>
              <a:t> </a:t>
            </a:r>
            <a:r>
              <a:rPr lang="en-GB" dirty="0" err="1"/>
              <a:t>hyfforddiant</a:t>
            </a:r>
            <a:r>
              <a:rPr lang="en-GB" dirty="0"/>
              <a:t> </a:t>
            </a:r>
            <a:r>
              <a:rPr lang="en-GB" dirty="0" err="1"/>
              <a:t>eu</a:t>
            </a:r>
            <a:r>
              <a:rPr lang="en-GB" dirty="0"/>
              <a:t> </a:t>
            </a:r>
            <a:r>
              <a:rPr lang="en-GB" dirty="0" err="1"/>
              <a:t>nodi</a:t>
            </a:r>
            <a:r>
              <a:rPr lang="en-GB" dirty="0"/>
              <a:t> </a:t>
            </a:r>
            <a:r>
              <a:rPr lang="en-GB" dirty="0" err="1"/>
              <a:t>a’u</a:t>
            </a:r>
            <a:r>
              <a:rPr lang="en-GB" dirty="0"/>
              <a:t> </a:t>
            </a:r>
            <a:r>
              <a:rPr lang="en-GB" dirty="0" err="1"/>
              <a:t>bodloni</a:t>
            </a:r>
            <a:endParaRPr lang="en-GB" dirty="0"/>
          </a:p>
          <a:p>
            <a:pPr marL="482600" marR="5080" indent="-470534">
              <a:lnSpc>
                <a:spcPct val="100000"/>
              </a:lnSpc>
              <a:buFont typeface="Arial" panose="020B0604020202020204" pitchFamily="34" charset="0"/>
              <a:buChar char="•"/>
            </a:pPr>
            <a:r>
              <a:rPr lang="en-GB" dirty="0" err="1"/>
              <a:t>cydweithio</a:t>
            </a:r>
            <a:r>
              <a:rPr lang="en-GB" dirty="0"/>
              <a:t> </a:t>
            </a:r>
            <a:r>
              <a:rPr lang="en-GB" dirty="0" err="1"/>
              <a:t>â’i</a:t>
            </a:r>
            <a:r>
              <a:rPr lang="en-GB" dirty="0"/>
              <a:t> </a:t>
            </a:r>
            <a:r>
              <a:rPr lang="en-GB" dirty="0" err="1"/>
              <a:t>gilydd</a:t>
            </a:r>
            <a:r>
              <a:rPr lang="en-GB" dirty="0"/>
              <a:t> ac â </a:t>
            </a:r>
            <a:r>
              <a:rPr lang="en-GB" dirty="0" err="1"/>
              <a:t>mudiadau</a:t>
            </a:r>
            <a:r>
              <a:rPr lang="en-GB" dirty="0"/>
              <a:t> </a:t>
            </a:r>
            <a:r>
              <a:rPr lang="en-GB" dirty="0" err="1"/>
              <a:t>gwirfoddol</a:t>
            </a:r>
            <a:r>
              <a:rPr lang="en-GB" dirty="0"/>
              <a:t> </a:t>
            </a:r>
            <a:r>
              <a:rPr lang="en-GB" dirty="0" err="1"/>
              <a:t>i</a:t>
            </a:r>
            <a:r>
              <a:rPr lang="en-GB" dirty="0"/>
              <a:t> </a:t>
            </a:r>
            <a:r>
              <a:rPr lang="en-GB" dirty="0" err="1"/>
              <a:t>sicrhau</a:t>
            </a:r>
            <a:r>
              <a:rPr lang="en-GB" dirty="0"/>
              <a:t> bod </a:t>
            </a:r>
            <a:r>
              <a:rPr lang="en-GB" dirty="0" err="1"/>
              <a:t>lleoliadau’n</a:t>
            </a:r>
            <a:r>
              <a:rPr lang="en-GB" dirty="0"/>
              <a:t> </a:t>
            </a:r>
            <a:r>
              <a:rPr lang="en-GB" dirty="0" err="1"/>
              <a:t>cael</a:t>
            </a:r>
            <a:r>
              <a:rPr lang="en-GB" dirty="0"/>
              <a:t> </a:t>
            </a:r>
            <a:r>
              <a:rPr lang="en-GB" dirty="0" err="1"/>
              <a:t>cymorth</a:t>
            </a:r>
            <a:r>
              <a:rPr lang="en-GB" dirty="0"/>
              <a:t> </a:t>
            </a:r>
            <a:r>
              <a:rPr lang="en-GB" dirty="0" err="1"/>
              <a:t>cydgysylltiedig</a:t>
            </a:r>
            <a:r>
              <a:rPr lang="en-GB" dirty="0"/>
              <a:t>, </a:t>
            </a:r>
            <a:r>
              <a:rPr lang="en-GB" dirty="0" err="1"/>
              <a:t>cynhwysfawr</a:t>
            </a:r>
            <a:r>
              <a:rPr lang="en-GB" dirty="0"/>
              <a:t> </a:t>
            </a:r>
            <a:r>
              <a:rPr lang="en-GB" dirty="0" err="1"/>
              <a:t>yn</a:t>
            </a:r>
            <a:r>
              <a:rPr lang="en-GB" dirty="0"/>
              <a:t> </a:t>
            </a:r>
            <a:r>
              <a:rPr lang="en-GB" dirty="0" err="1"/>
              <a:t>enwedig</a:t>
            </a:r>
            <a:r>
              <a:rPr lang="en-GB" dirty="0"/>
              <a:t> </a:t>
            </a:r>
            <a:r>
              <a:rPr lang="en-GB" dirty="0" err="1"/>
              <a:t>yn</a:t>
            </a:r>
            <a:r>
              <a:rPr lang="en-GB" dirty="0"/>
              <a:t> </a:t>
            </a:r>
            <a:r>
              <a:rPr lang="en-GB" dirty="0" err="1"/>
              <a:t>ymwneud</a:t>
            </a:r>
            <a:r>
              <a:rPr lang="en-GB" dirty="0"/>
              <a:t> </a:t>
            </a:r>
            <a:r>
              <a:rPr lang="en-GB" dirty="0" err="1"/>
              <a:t>ag</a:t>
            </a:r>
            <a:r>
              <a:rPr lang="en-GB" dirty="0"/>
              <a:t> </a:t>
            </a:r>
            <a:r>
              <a:rPr lang="en-GB" dirty="0" err="1"/>
              <a:t>anghenion</a:t>
            </a:r>
            <a:r>
              <a:rPr lang="en-GB" dirty="0"/>
              <a:t> </a:t>
            </a:r>
            <a:r>
              <a:rPr lang="en-GB" dirty="0" err="1"/>
              <a:t>dysgu</a:t>
            </a:r>
            <a:r>
              <a:rPr lang="en-GB" dirty="0"/>
              <a:t> </a:t>
            </a:r>
            <a:r>
              <a:rPr lang="en-GB" dirty="0" err="1"/>
              <a:t>ychwanegol</a:t>
            </a:r>
            <a:r>
              <a:rPr lang="en-GB" dirty="0"/>
              <a:t> a </a:t>
            </a:r>
            <a:r>
              <a:rPr lang="en-GB" dirty="0" err="1"/>
              <a:t>diogelu</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6093976"/>
          </a:xfrm>
          <a:prstGeom prst="rect">
            <a:avLst/>
          </a:prstGeom>
        </p:spPr>
        <p:txBody>
          <a:bodyPr vert="horz" wrap="square" lIns="0" tIns="0" rIns="0" bIns="0" rtlCol="0">
            <a:spAutoFit/>
          </a:bodyPr>
          <a:lstStyle/>
          <a:p>
            <a:pPr marR="44450" indent="12700">
              <a:lnSpc>
                <a:spcPct val="100000"/>
              </a:lnSpc>
            </a:pPr>
            <a:r>
              <a:rPr lang="en-GB" b="1" dirty="0"/>
              <a:t>Local authorities and regional consortia should:</a:t>
            </a:r>
          </a:p>
          <a:p>
            <a:pPr marL="482600" marR="44450" indent="-470534">
              <a:lnSpc>
                <a:spcPct val="100000"/>
              </a:lnSpc>
              <a:buFont typeface="Arial" panose="020B0604020202020204" pitchFamily="34" charset="0"/>
              <a:buChar char="•"/>
            </a:pPr>
            <a:r>
              <a:rPr lang="en-GB" dirty="0" smtClean="0"/>
              <a:t>provide </a:t>
            </a:r>
            <a:r>
              <a:rPr lang="en-GB" dirty="0"/>
              <a:t>all settings with 10% of advisory teacher time and ensure that advisory teachers visit settings regularly</a:t>
            </a:r>
          </a:p>
          <a:p>
            <a:pPr marL="482600" marR="44450" indent="-470534">
              <a:lnSpc>
                <a:spcPct val="100000"/>
              </a:lnSpc>
              <a:buFont typeface="Arial" panose="020B0604020202020204" pitchFamily="34" charset="0"/>
              <a:buChar char="•"/>
            </a:pPr>
            <a:r>
              <a:rPr lang="en-GB" dirty="0"/>
              <a:t> make sure that both Welsh and English-medium settings receive support and training in the language in which they operate</a:t>
            </a:r>
          </a:p>
          <a:p>
            <a:pPr marL="482600" marR="44450" indent="-470534">
              <a:lnSpc>
                <a:spcPct val="100000"/>
              </a:lnSpc>
              <a:buFont typeface="Arial" panose="020B0604020202020204" pitchFamily="34" charset="0"/>
              <a:buChar char="•"/>
            </a:pPr>
            <a:r>
              <a:rPr lang="en-GB" dirty="0"/>
              <a:t> monitor the work of advisory teachers and ensure that their training needs are identified and met</a:t>
            </a:r>
          </a:p>
          <a:p>
            <a:pPr marL="482600" marR="44450" indent="-470534">
              <a:lnSpc>
                <a:spcPct val="100000"/>
              </a:lnSpc>
              <a:buFont typeface="Arial" panose="020B0604020202020204" pitchFamily="34" charset="0"/>
              <a:buChar char="•"/>
            </a:pPr>
            <a:r>
              <a:rPr lang="en-GB" dirty="0"/>
              <a:t> work together and with voluntary organisations to ensure that settings receive comprehensive, joined-up support, particularly in relation to additional learning needs and safeguarding</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R="5080" indent="12700">
              <a:lnSpc>
                <a:spcPct val="100000"/>
              </a:lnSpc>
            </a:pPr>
            <a:r>
              <a:rPr lang="en-GB" b="1" dirty="0" err="1"/>
              <a:t>Dylai</a:t>
            </a:r>
            <a:r>
              <a:rPr lang="en-GB" b="1" dirty="0"/>
              <a:t> </a:t>
            </a:r>
            <a:r>
              <a:rPr lang="en-GB" b="1" dirty="0" err="1"/>
              <a:t>awdurdodau</a:t>
            </a:r>
            <a:r>
              <a:rPr lang="en-GB" b="1" dirty="0"/>
              <a:t> </a:t>
            </a:r>
            <a:r>
              <a:rPr lang="en-GB" b="1" dirty="0" err="1"/>
              <a:t>lleol</a:t>
            </a:r>
            <a:r>
              <a:rPr lang="en-GB" b="1" dirty="0"/>
              <a:t> a </a:t>
            </a:r>
            <a:r>
              <a:rPr lang="en-GB" b="1" dirty="0" err="1"/>
              <a:t>chonsortia</a:t>
            </a:r>
            <a:r>
              <a:rPr lang="en-GB" b="1" dirty="0"/>
              <a:t> </a:t>
            </a:r>
            <a:r>
              <a:rPr lang="en-GB" b="1" dirty="0" err="1"/>
              <a:t>rhanbarthol</a:t>
            </a:r>
            <a:r>
              <a:rPr lang="en-GB" b="1" dirty="0"/>
              <a:t>:</a:t>
            </a:r>
          </a:p>
          <a:p>
            <a:pPr marL="482600" marR="5080" indent="-470534">
              <a:lnSpc>
                <a:spcPct val="100000"/>
              </a:lnSpc>
              <a:buFont typeface="Arial" panose="020B0604020202020204" pitchFamily="34" charset="0"/>
              <a:buChar char="•"/>
            </a:pPr>
            <a:r>
              <a:rPr lang="en-GB" dirty="0" err="1"/>
              <a:t>ddwyn</a:t>
            </a:r>
            <a:r>
              <a:rPr lang="en-GB" dirty="0"/>
              <a:t> </a:t>
            </a:r>
            <a:r>
              <a:rPr lang="en-GB" dirty="0" err="1"/>
              <a:t>mudiadau</a:t>
            </a:r>
            <a:r>
              <a:rPr lang="en-GB" dirty="0"/>
              <a:t> </a:t>
            </a:r>
            <a:r>
              <a:rPr lang="en-GB" dirty="0" err="1"/>
              <a:t>gwirfoddol</a:t>
            </a:r>
            <a:r>
              <a:rPr lang="en-GB" dirty="0"/>
              <a:t> a </a:t>
            </a:r>
            <a:r>
              <a:rPr lang="en-GB" dirty="0" err="1"/>
              <a:t>ariennir</a:t>
            </a:r>
            <a:r>
              <a:rPr lang="en-GB" dirty="0"/>
              <a:t> </a:t>
            </a:r>
            <a:r>
              <a:rPr lang="en-GB" dirty="0" err="1"/>
              <a:t>i</a:t>
            </a:r>
            <a:r>
              <a:rPr lang="en-GB" dirty="0"/>
              <a:t> </a:t>
            </a:r>
            <a:r>
              <a:rPr lang="en-GB" dirty="0" err="1"/>
              <a:t>gyfrif</a:t>
            </a:r>
            <a:r>
              <a:rPr lang="en-GB" dirty="0"/>
              <a:t> am </a:t>
            </a:r>
            <a:r>
              <a:rPr lang="en-GB" dirty="0" err="1"/>
              <a:t>ansawdd</a:t>
            </a:r>
            <a:r>
              <a:rPr lang="en-GB" dirty="0"/>
              <a:t> </a:t>
            </a:r>
            <a:r>
              <a:rPr lang="en-GB" dirty="0" err="1"/>
              <a:t>eu</a:t>
            </a:r>
            <a:r>
              <a:rPr lang="en-GB" dirty="0"/>
              <a:t> </a:t>
            </a:r>
            <a:r>
              <a:rPr lang="en-GB" dirty="0" err="1"/>
              <a:t>cymorth</a:t>
            </a:r>
            <a:r>
              <a:rPr lang="en-GB" dirty="0"/>
              <a:t> </a:t>
            </a:r>
            <a:r>
              <a:rPr lang="en-GB" dirty="0" err="1"/>
              <a:t>a’u</a:t>
            </a:r>
            <a:r>
              <a:rPr lang="en-GB" dirty="0"/>
              <a:t> </a:t>
            </a:r>
            <a:r>
              <a:rPr lang="en-GB" dirty="0" err="1"/>
              <a:t>harweiniad</a:t>
            </a:r>
            <a:endParaRPr lang="en-GB" dirty="0"/>
          </a:p>
          <a:p>
            <a:pPr marL="482600" marR="5080" indent="-470534">
              <a:lnSpc>
                <a:spcPct val="100000"/>
              </a:lnSpc>
              <a:buFont typeface="Arial" panose="020B0604020202020204" pitchFamily="34" charset="0"/>
              <a:buChar char="•"/>
            </a:pPr>
            <a:r>
              <a:rPr lang="en-GB" dirty="0" err="1"/>
              <a:t>sicrhau</a:t>
            </a:r>
            <a:r>
              <a:rPr lang="en-GB" dirty="0"/>
              <a:t> y gall </a:t>
            </a:r>
            <a:r>
              <a:rPr lang="en-GB" dirty="0" err="1"/>
              <a:t>cymaint</a:t>
            </a:r>
            <a:r>
              <a:rPr lang="en-GB" dirty="0"/>
              <a:t> â </a:t>
            </a:r>
            <a:r>
              <a:rPr lang="en-GB" dirty="0" err="1"/>
              <a:t>phosibl</a:t>
            </a:r>
            <a:r>
              <a:rPr lang="en-GB" dirty="0"/>
              <a:t> o </a:t>
            </a:r>
            <a:r>
              <a:rPr lang="en-GB" dirty="0" err="1"/>
              <a:t>ymarferwyr</a:t>
            </a:r>
            <a:r>
              <a:rPr lang="en-GB" dirty="0"/>
              <a:t> </a:t>
            </a:r>
            <a:r>
              <a:rPr lang="en-GB" dirty="0" err="1"/>
              <a:t>lleoliadau</a:t>
            </a:r>
            <a:r>
              <a:rPr lang="en-GB" dirty="0"/>
              <a:t> </a:t>
            </a:r>
            <a:r>
              <a:rPr lang="en-GB" dirty="0" err="1"/>
              <a:t>nas</a:t>
            </a:r>
            <a:r>
              <a:rPr lang="en-GB" dirty="0"/>
              <a:t> </a:t>
            </a:r>
            <a:r>
              <a:rPr lang="en-GB" dirty="0" err="1"/>
              <a:t>cynhelir</a:t>
            </a:r>
            <a:r>
              <a:rPr lang="en-GB" dirty="0"/>
              <a:t> </a:t>
            </a:r>
            <a:r>
              <a:rPr lang="en-GB" dirty="0" err="1"/>
              <a:t>fynychu</a:t>
            </a:r>
            <a:r>
              <a:rPr lang="en-GB" dirty="0"/>
              <a:t> </a:t>
            </a:r>
            <a:r>
              <a:rPr lang="en-GB" dirty="0" err="1"/>
              <a:t>hyfforddiant</a:t>
            </a:r>
            <a:endParaRPr lang="en-GB" dirty="0"/>
          </a:p>
          <a:p>
            <a:pPr marL="482600" marR="5080" indent="-470534">
              <a:lnSpc>
                <a:spcPct val="100000"/>
              </a:lnSpc>
              <a:buFont typeface="Arial" panose="020B0604020202020204" pitchFamily="34" charset="0"/>
              <a:buChar char="•"/>
            </a:pPr>
            <a:r>
              <a:rPr lang="en-GB" dirty="0" err="1"/>
              <a:t>ystyried</a:t>
            </a:r>
            <a:r>
              <a:rPr lang="en-GB" dirty="0"/>
              <a:t> </a:t>
            </a:r>
            <a:r>
              <a:rPr lang="en-GB" dirty="0" err="1"/>
              <a:t>penodi</a:t>
            </a:r>
            <a:r>
              <a:rPr lang="en-GB" dirty="0"/>
              <a:t> </a:t>
            </a:r>
            <a:r>
              <a:rPr lang="en-GB" dirty="0" err="1"/>
              <a:t>athrawon</a:t>
            </a:r>
            <a:r>
              <a:rPr lang="en-GB" dirty="0"/>
              <a:t> </a:t>
            </a:r>
            <a:r>
              <a:rPr lang="en-GB" dirty="0" err="1"/>
              <a:t>ymgynghorol</a:t>
            </a:r>
            <a:r>
              <a:rPr lang="en-GB" dirty="0"/>
              <a:t> am </a:t>
            </a:r>
            <a:r>
              <a:rPr lang="en-GB" dirty="0" err="1"/>
              <a:t>gyfnod</a:t>
            </a:r>
            <a:r>
              <a:rPr lang="en-GB" dirty="0"/>
              <a:t> </a:t>
            </a:r>
            <a:r>
              <a:rPr lang="en-GB" dirty="0" err="1"/>
              <a:t>penodol</a:t>
            </a:r>
            <a:r>
              <a:rPr lang="en-GB" dirty="0"/>
              <a:t> </a:t>
            </a:r>
            <a:r>
              <a:rPr lang="en-GB" dirty="0" err="1"/>
              <a:t>i</a:t>
            </a:r>
            <a:r>
              <a:rPr lang="en-GB" dirty="0"/>
              <a:t> </a:t>
            </a:r>
            <a:r>
              <a:rPr lang="en-GB" dirty="0" err="1"/>
              <a:t>adnewyddu’r</a:t>
            </a:r>
            <a:r>
              <a:rPr lang="en-GB" dirty="0"/>
              <a:t> </a:t>
            </a:r>
            <a:r>
              <a:rPr lang="en-GB" dirty="0" err="1"/>
              <a:t>gwasanaeth</a:t>
            </a:r>
            <a:r>
              <a:rPr lang="en-GB" dirty="0"/>
              <a:t> y gallant </a:t>
            </a:r>
            <a:r>
              <a:rPr lang="en-GB" dirty="0" err="1"/>
              <a:t>ei</a:t>
            </a:r>
            <a:r>
              <a:rPr lang="en-GB" dirty="0"/>
              <a:t> </a:t>
            </a:r>
            <a:r>
              <a:rPr lang="en-GB" dirty="0" err="1"/>
              <a:t>gynnig</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R="44450" indent="12700">
              <a:lnSpc>
                <a:spcPct val="100000"/>
              </a:lnSpc>
            </a:pPr>
            <a:r>
              <a:rPr lang="en-GB" b="1" dirty="0"/>
              <a:t>Local authorities and regional consortia should:</a:t>
            </a:r>
          </a:p>
          <a:p>
            <a:pPr marL="482600" marR="44450" indent="-470534">
              <a:lnSpc>
                <a:spcPct val="100000"/>
              </a:lnSpc>
              <a:buFont typeface="Arial" panose="020B0604020202020204" pitchFamily="34" charset="0"/>
              <a:buChar char="•"/>
            </a:pPr>
            <a:r>
              <a:rPr lang="en-GB" dirty="0" smtClean="0"/>
              <a:t>hold </a:t>
            </a:r>
            <a:r>
              <a:rPr lang="en-GB" dirty="0"/>
              <a:t>funded voluntary organisations to account for the quality of their advice and guidance</a:t>
            </a:r>
          </a:p>
          <a:p>
            <a:pPr marL="482600" marR="44450" indent="-470534">
              <a:lnSpc>
                <a:spcPct val="100000"/>
              </a:lnSpc>
              <a:buFont typeface="Arial" panose="020B0604020202020204" pitchFamily="34" charset="0"/>
              <a:buChar char="•"/>
            </a:pPr>
            <a:r>
              <a:rPr lang="en-GB" dirty="0"/>
              <a:t> ensure that as many non-maintained practitioners as possible can attend training</a:t>
            </a:r>
          </a:p>
          <a:p>
            <a:pPr marL="482600" marR="44450" indent="-470534">
              <a:lnSpc>
                <a:spcPct val="100000"/>
              </a:lnSpc>
              <a:buFont typeface="Arial" panose="020B0604020202020204" pitchFamily="34" charset="0"/>
              <a:buChar char="•"/>
            </a:pPr>
            <a:r>
              <a:rPr lang="en-GB" dirty="0"/>
              <a:t> consider appointing advisory teachers for a fixed term to refresh the service they can offer</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2369880"/>
          </a:xfrm>
          <a:prstGeom prst="rect">
            <a:avLst/>
          </a:prstGeom>
        </p:spPr>
        <p:txBody>
          <a:bodyPr vert="horz" wrap="square" lIns="0" tIns="0" rIns="0" bIns="0" rtlCol="0">
            <a:spAutoFit/>
          </a:bodyPr>
          <a:lstStyle/>
          <a:p>
            <a:pPr marL="482600" marR="5080" indent="-470534">
              <a:lnSpc>
                <a:spcPct val="100000"/>
              </a:lnSpc>
            </a:pPr>
            <a:r>
              <a:rPr lang="en-GB" b="1" dirty="0" err="1"/>
              <a:t>Dylai</a:t>
            </a:r>
            <a:r>
              <a:rPr lang="en-GB" b="1" dirty="0"/>
              <a:t> </a:t>
            </a:r>
            <a:r>
              <a:rPr lang="en-GB" b="1" dirty="0" err="1"/>
              <a:t>Llywodraeth</a:t>
            </a:r>
            <a:r>
              <a:rPr lang="en-GB" b="1" dirty="0"/>
              <a:t> </a:t>
            </a:r>
            <a:r>
              <a:rPr lang="en-GB" b="1" dirty="0" err="1"/>
              <a:t>Cymru</a:t>
            </a:r>
            <a:r>
              <a:rPr lang="en-GB" b="1" dirty="0"/>
              <a:t>:</a:t>
            </a:r>
          </a:p>
          <a:p>
            <a:pPr marL="482600" marR="5080" indent="-470534">
              <a:lnSpc>
                <a:spcPct val="100000"/>
              </a:lnSpc>
              <a:buFont typeface="Arial" panose="020B0604020202020204" pitchFamily="34" charset="0"/>
              <a:buChar char="•"/>
            </a:pPr>
            <a:r>
              <a:rPr lang="en-GB" dirty="0" err="1"/>
              <a:t>ystyried</a:t>
            </a:r>
            <a:r>
              <a:rPr lang="en-GB" dirty="0"/>
              <a:t> </a:t>
            </a:r>
            <a:r>
              <a:rPr lang="en-GB" dirty="0" err="1"/>
              <a:t>clustnodi</a:t>
            </a:r>
            <a:r>
              <a:rPr lang="en-GB" dirty="0"/>
              <a:t> </a:t>
            </a:r>
            <a:r>
              <a:rPr lang="en-GB" dirty="0" err="1"/>
              <a:t>cyllid</a:t>
            </a:r>
            <a:r>
              <a:rPr lang="en-GB" dirty="0"/>
              <a:t> </a:t>
            </a:r>
            <a:r>
              <a:rPr lang="en-GB" dirty="0" err="1"/>
              <a:t>i</a:t>
            </a:r>
            <a:r>
              <a:rPr lang="en-GB" dirty="0"/>
              <a:t> </a:t>
            </a:r>
            <a:r>
              <a:rPr lang="en-GB" dirty="0" err="1"/>
              <a:t>sicrhau</a:t>
            </a:r>
            <a:r>
              <a:rPr lang="en-GB" dirty="0"/>
              <a:t> bod </a:t>
            </a:r>
            <a:r>
              <a:rPr lang="en-GB" dirty="0" err="1"/>
              <a:t>pob</a:t>
            </a:r>
            <a:r>
              <a:rPr lang="en-GB" dirty="0"/>
              <a:t> </a:t>
            </a:r>
            <a:r>
              <a:rPr lang="en-GB" dirty="0" err="1"/>
              <a:t>lleoliad</a:t>
            </a:r>
            <a:r>
              <a:rPr lang="en-GB" dirty="0"/>
              <a:t> </a:t>
            </a:r>
            <a:r>
              <a:rPr lang="en-GB" dirty="0" err="1"/>
              <a:t>yn</a:t>
            </a:r>
            <a:r>
              <a:rPr lang="en-GB" dirty="0"/>
              <a:t> </a:t>
            </a:r>
            <a:r>
              <a:rPr lang="en-GB" dirty="0" err="1"/>
              <a:t>cael</a:t>
            </a:r>
            <a:r>
              <a:rPr lang="en-GB" dirty="0"/>
              <a:t> 10% o </a:t>
            </a:r>
            <a:r>
              <a:rPr lang="en-GB" dirty="0" err="1"/>
              <a:t>gymorth</a:t>
            </a:r>
            <a:r>
              <a:rPr lang="en-GB" dirty="0"/>
              <a:t> </a:t>
            </a:r>
            <a:r>
              <a:rPr lang="en-GB" dirty="0" err="1"/>
              <a:t>gan</a:t>
            </a:r>
            <a:r>
              <a:rPr lang="en-GB" dirty="0"/>
              <a:t> </a:t>
            </a:r>
            <a:r>
              <a:rPr lang="en-GB" dirty="0" err="1"/>
              <a:t>athrawon</a:t>
            </a:r>
            <a:r>
              <a:rPr lang="en-GB" dirty="0"/>
              <a:t> </a:t>
            </a:r>
            <a:r>
              <a:rPr lang="en-GB" dirty="0" err="1"/>
              <a:t>cymwysedig</a:t>
            </a:r>
            <a:r>
              <a:rPr lang="en-GB" dirty="0"/>
              <a:t> a </a:t>
            </a:r>
            <a:r>
              <a:rPr lang="en-GB" dirty="0" err="1"/>
              <a:t>hyfforddiant</a:t>
            </a:r>
            <a:r>
              <a:rPr lang="en-GB" dirty="0"/>
              <a:t> </a:t>
            </a:r>
            <a:r>
              <a:rPr lang="en-GB" dirty="0" err="1"/>
              <a:t>rheolaidd</a:t>
            </a:r>
            <a:r>
              <a:rPr lang="en-GB" dirty="0"/>
              <a:t> </a:t>
            </a:r>
            <a:r>
              <a:rPr lang="en-GB" dirty="0" err="1"/>
              <a:t>ar</a:t>
            </a:r>
            <a:r>
              <a:rPr lang="en-GB" dirty="0"/>
              <a:t> ben </a:t>
            </a:r>
            <a:r>
              <a:rPr lang="en-GB" dirty="0" err="1"/>
              <a:t>hyn</a:t>
            </a:r>
            <a:endParaRPr lang="en-GB" dirty="0"/>
          </a:p>
          <a:p>
            <a:pPr marL="482600" marR="5080" indent="-470534">
              <a:lnSpc>
                <a:spcPct val="100000"/>
              </a:lnSpc>
              <a:buFont typeface="Arial" panose="020B0604020202020204" pitchFamily="34" charset="0"/>
              <a:buChar char="•"/>
            </a:pPr>
            <a:r>
              <a:rPr lang="en-GB" dirty="0" err="1"/>
              <a:t>creu</a:t>
            </a:r>
            <a:r>
              <a:rPr lang="en-GB" dirty="0"/>
              <a:t> </a:t>
            </a:r>
            <a:r>
              <a:rPr lang="en-GB" dirty="0" err="1"/>
              <a:t>rhwydwaith</a:t>
            </a:r>
            <a:r>
              <a:rPr lang="en-GB" dirty="0"/>
              <a:t> </a:t>
            </a:r>
            <a:r>
              <a:rPr lang="en-GB" dirty="0" err="1"/>
              <a:t>i</a:t>
            </a:r>
            <a:r>
              <a:rPr lang="en-GB" dirty="0"/>
              <a:t> </a:t>
            </a:r>
            <a:r>
              <a:rPr lang="en-GB" dirty="0" err="1"/>
              <a:t>athrawon</a:t>
            </a:r>
            <a:r>
              <a:rPr lang="en-GB" dirty="0"/>
              <a:t> </a:t>
            </a:r>
            <a:r>
              <a:rPr lang="en-GB" dirty="0" err="1"/>
              <a:t>ymgynghorol</a:t>
            </a:r>
            <a:r>
              <a:rPr lang="en-GB" dirty="0"/>
              <a:t> </a:t>
            </a:r>
            <a:r>
              <a:rPr lang="en-GB" dirty="0" err="1"/>
              <a:t>rannu</a:t>
            </a:r>
            <a:r>
              <a:rPr lang="en-GB" dirty="0"/>
              <a:t> </a:t>
            </a:r>
            <a:r>
              <a:rPr lang="en-GB" dirty="0" err="1"/>
              <a:t>gwybodaeth</a:t>
            </a:r>
            <a:r>
              <a:rPr lang="en-GB" dirty="0"/>
              <a:t> ac </a:t>
            </a:r>
            <a:r>
              <a:rPr lang="en-GB" dirty="0" err="1"/>
              <a:t>arfer</a:t>
            </a:r>
            <a:r>
              <a:rPr lang="en-GB" dirty="0"/>
              <a:t> </a:t>
            </a:r>
            <a:r>
              <a:rPr lang="en-GB" dirty="0" err="1"/>
              <a:t>orau</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2369880"/>
          </a:xfrm>
          <a:prstGeom prst="rect">
            <a:avLst/>
          </a:prstGeom>
        </p:spPr>
        <p:txBody>
          <a:bodyPr vert="horz" wrap="square" lIns="0" tIns="0" rIns="0" bIns="0" rtlCol="0">
            <a:spAutoFit/>
          </a:bodyPr>
          <a:lstStyle/>
          <a:p>
            <a:pPr marL="482600" marR="44450" indent="-470534">
              <a:lnSpc>
                <a:spcPct val="100000"/>
              </a:lnSpc>
            </a:pPr>
            <a:r>
              <a:rPr lang="en-GB" b="1" dirty="0"/>
              <a:t>The Welsh Government should:</a:t>
            </a:r>
          </a:p>
          <a:p>
            <a:pPr marL="482600" marR="44450" indent="-470534">
              <a:lnSpc>
                <a:spcPct val="100000"/>
              </a:lnSpc>
              <a:buFont typeface="Arial" panose="020B0604020202020204" pitchFamily="34" charset="0"/>
              <a:buChar char="•"/>
            </a:pPr>
            <a:r>
              <a:rPr lang="en-GB" dirty="0" smtClean="0"/>
              <a:t>consider </a:t>
            </a:r>
            <a:r>
              <a:rPr lang="en-GB" dirty="0"/>
              <a:t>ring-fencing funding to ensure that all settings receive 10% support from a qualified teacher and regular training in addition to this</a:t>
            </a:r>
          </a:p>
          <a:p>
            <a:pPr marL="482600" marR="44450" indent="-470534">
              <a:lnSpc>
                <a:spcPct val="100000"/>
              </a:lnSpc>
              <a:buFont typeface="Arial" panose="020B0604020202020204" pitchFamily="34" charset="0"/>
              <a:buChar char="•"/>
            </a:pPr>
            <a:r>
              <a:rPr lang="en-GB" dirty="0"/>
              <a:t> create a network for advisory teachers to share information and best practice</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R="5080" indent="12700">
              <a:lnSpc>
                <a:spcPct val="100000"/>
              </a:lnSpc>
            </a:pPr>
            <a:r>
              <a:rPr lang="en-GB" spc="-5" dirty="0" err="1"/>
              <a:t>Mae’r</a:t>
            </a:r>
            <a:r>
              <a:rPr lang="en-GB" spc="-5" dirty="0"/>
              <a:t> </a:t>
            </a:r>
            <a:r>
              <a:rPr lang="en-GB" spc="-5" dirty="0" err="1"/>
              <a:t>adroddiad</a:t>
            </a:r>
            <a:r>
              <a:rPr lang="en-GB" spc="-5" dirty="0"/>
              <a:t> </a:t>
            </a:r>
            <a:r>
              <a:rPr lang="en-GB" spc="-5" dirty="0" err="1"/>
              <a:t>yn</a:t>
            </a:r>
            <a:r>
              <a:rPr lang="en-GB" spc="-5" dirty="0"/>
              <a:t> </a:t>
            </a:r>
            <a:r>
              <a:rPr lang="en-GB" spc="-5" dirty="0" err="1"/>
              <a:t>cynnwys</a:t>
            </a:r>
            <a:r>
              <a:rPr lang="en-GB" spc="-5" dirty="0"/>
              <a:t> </a:t>
            </a:r>
            <a:r>
              <a:rPr lang="en-GB" spc="-5" dirty="0" err="1"/>
              <a:t>nifer</a:t>
            </a:r>
            <a:r>
              <a:rPr lang="en-GB" spc="-5" dirty="0"/>
              <a:t> o </a:t>
            </a:r>
            <a:r>
              <a:rPr lang="en-GB" spc="-5" dirty="0" err="1"/>
              <a:t>enghreifftiau</a:t>
            </a:r>
            <a:r>
              <a:rPr lang="en-GB" spc="-5" dirty="0"/>
              <a:t> o </a:t>
            </a:r>
            <a:r>
              <a:rPr lang="en-GB" spc="-5" dirty="0" err="1"/>
              <a:t>arfer</a:t>
            </a:r>
            <a:r>
              <a:rPr lang="en-GB" spc="-5" dirty="0"/>
              <a:t> </a:t>
            </a:r>
            <a:r>
              <a:rPr lang="en-GB" spc="-5" dirty="0" err="1"/>
              <a:t>orau</a:t>
            </a:r>
            <a:r>
              <a:rPr lang="en-GB" spc="-5" dirty="0"/>
              <a:t>.</a:t>
            </a:r>
          </a:p>
          <a:p>
            <a:pPr marR="5080" indent="12700">
              <a:lnSpc>
                <a:spcPct val="100000"/>
              </a:lnSpc>
            </a:pPr>
            <a:r>
              <a:rPr lang="en-GB" spc="-5" dirty="0"/>
              <a:t>Un </a:t>
            </a:r>
            <a:r>
              <a:rPr lang="en-GB" spc="-5" dirty="0" err="1"/>
              <a:t>enghraifft</a:t>
            </a:r>
            <a:r>
              <a:rPr lang="en-GB" spc="-5" dirty="0"/>
              <a:t> </a:t>
            </a:r>
            <a:r>
              <a:rPr lang="en-GB" spc="-5" dirty="0" err="1"/>
              <a:t>yw’r</a:t>
            </a:r>
            <a:r>
              <a:rPr lang="en-GB" spc="-5" dirty="0"/>
              <a:t> </a:t>
            </a:r>
            <a:r>
              <a:rPr lang="en-GB" spc="-5" dirty="0" err="1"/>
              <a:t>modd</a:t>
            </a:r>
            <a:r>
              <a:rPr lang="en-GB" spc="-5" dirty="0"/>
              <a:t> y </a:t>
            </a:r>
            <a:r>
              <a:rPr lang="en-GB" spc="-5" dirty="0" err="1"/>
              <a:t>mae</a:t>
            </a:r>
            <a:r>
              <a:rPr lang="en-GB" spc="-5" dirty="0"/>
              <a:t> </a:t>
            </a:r>
            <a:r>
              <a:rPr lang="en-GB" spc="-5" dirty="0" err="1"/>
              <a:t>consortiwm</a:t>
            </a:r>
            <a:r>
              <a:rPr lang="en-GB" spc="-5" dirty="0"/>
              <a:t> y </a:t>
            </a:r>
            <a:r>
              <a:rPr lang="en-GB" spc="-5" dirty="0" err="1"/>
              <a:t>Gwasanaeth</a:t>
            </a:r>
            <a:r>
              <a:rPr lang="en-GB" spc="-5" dirty="0"/>
              <a:t> </a:t>
            </a:r>
            <a:r>
              <a:rPr lang="en-GB" spc="-5" dirty="0" err="1"/>
              <a:t>Cyflawni</a:t>
            </a:r>
            <a:r>
              <a:rPr lang="en-GB" spc="-5" dirty="0"/>
              <a:t> </a:t>
            </a:r>
            <a:r>
              <a:rPr lang="en-GB" spc="-5" dirty="0" err="1"/>
              <a:t>Addysg</a:t>
            </a:r>
            <a:r>
              <a:rPr lang="en-GB" spc="-5" dirty="0"/>
              <a:t> (GCA) </a:t>
            </a:r>
            <a:r>
              <a:rPr lang="en-GB" spc="-5" dirty="0" err="1"/>
              <a:t>yn</a:t>
            </a:r>
            <a:r>
              <a:rPr lang="en-GB" spc="-5" dirty="0"/>
              <a:t> </a:t>
            </a:r>
            <a:r>
              <a:rPr lang="en-GB" spc="-5" dirty="0" err="1"/>
              <a:t>defnyddio</a:t>
            </a:r>
            <a:r>
              <a:rPr lang="en-GB" spc="-5" dirty="0"/>
              <a:t> Twitter </a:t>
            </a:r>
            <a:r>
              <a:rPr lang="en-GB" spc="-5" dirty="0" err="1"/>
              <a:t>i</a:t>
            </a:r>
            <a:r>
              <a:rPr lang="en-GB" spc="-5" dirty="0"/>
              <a:t> </a:t>
            </a:r>
            <a:r>
              <a:rPr lang="en-GB" spc="-5" dirty="0" err="1"/>
              <a:t>rannu</a:t>
            </a:r>
            <a:r>
              <a:rPr lang="en-GB" spc="-5" dirty="0"/>
              <a:t> </a:t>
            </a:r>
            <a:r>
              <a:rPr lang="en-GB" spc="-5" dirty="0" err="1"/>
              <a:t>arfer</a:t>
            </a:r>
            <a:r>
              <a:rPr lang="en-GB" spc="-5" dirty="0"/>
              <a:t> </a:t>
            </a:r>
            <a:r>
              <a:rPr lang="en-GB" spc="-5" dirty="0" err="1"/>
              <a:t>dda</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rheolwr</a:t>
            </a:r>
            <a:r>
              <a:rPr lang="en-GB" spc="-5" dirty="0"/>
              <a:t> y </a:t>
            </a:r>
            <a:r>
              <a:rPr lang="en-GB" spc="-5" dirty="0" err="1"/>
              <a:t>cyfrif</a:t>
            </a:r>
            <a:r>
              <a:rPr lang="en-GB" spc="-5" dirty="0"/>
              <a:t> </a:t>
            </a:r>
            <a:r>
              <a:rPr lang="en-GB" spc="-5" dirty="0" err="1"/>
              <a:t>yn</a:t>
            </a:r>
            <a:r>
              <a:rPr lang="en-GB" spc="-5" dirty="0"/>
              <a:t> </a:t>
            </a:r>
            <a:r>
              <a:rPr lang="en-GB" spc="-5" dirty="0" err="1"/>
              <a:t>trydar</a:t>
            </a:r>
            <a:r>
              <a:rPr lang="en-GB" spc="-5" dirty="0"/>
              <a:t> </a:t>
            </a:r>
            <a:r>
              <a:rPr lang="en-GB" spc="-5" dirty="0" err="1"/>
              <a:t>arfer</a:t>
            </a:r>
            <a:r>
              <a:rPr lang="en-GB" spc="-5" dirty="0"/>
              <a:t> </a:t>
            </a:r>
            <a:r>
              <a:rPr lang="en-GB" spc="-5" dirty="0" err="1"/>
              <a:t>dda</a:t>
            </a:r>
            <a:r>
              <a:rPr lang="en-GB" spc="-5" dirty="0"/>
              <a:t> </a:t>
            </a:r>
            <a:r>
              <a:rPr lang="en-GB" spc="-5" dirty="0" err="1"/>
              <a:t>yn</a:t>
            </a:r>
            <a:r>
              <a:rPr lang="en-GB" spc="-5" dirty="0"/>
              <a:t> </a:t>
            </a:r>
            <a:r>
              <a:rPr lang="en-GB" spc="-5" dirty="0" err="1"/>
              <a:t>ddyddiol</a:t>
            </a:r>
            <a:r>
              <a:rPr lang="en-GB" spc="-5" dirty="0"/>
              <a:t>, </a:t>
            </a:r>
            <a:r>
              <a:rPr lang="en-GB" spc="-5" dirty="0" err="1"/>
              <a:t>gan</a:t>
            </a:r>
            <a:r>
              <a:rPr lang="en-GB" spc="-5" dirty="0"/>
              <a:t> </a:t>
            </a:r>
            <a:r>
              <a:rPr lang="en-GB" spc="-5" dirty="0" err="1"/>
              <a:t>gynnwys</a:t>
            </a:r>
            <a:r>
              <a:rPr lang="en-GB" spc="-5" dirty="0"/>
              <a:t> </a:t>
            </a:r>
            <a:r>
              <a:rPr lang="en-GB" spc="-5" dirty="0" err="1"/>
              <a:t>syniadau</a:t>
            </a:r>
            <a:r>
              <a:rPr lang="en-GB" spc="-5" dirty="0"/>
              <a:t> </a:t>
            </a:r>
            <a:r>
              <a:rPr lang="en-GB" spc="-5" dirty="0" err="1"/>
              <a:t>gan</a:t>
            </a:r>
            <a:r>
              <a:rPr lang="en-GB" spc="-5" dirty="0"/>
              <a:t> </a:t>
            </a:r>
            <a:r>
              <a:rPr lang="en-GB" spc="-5" dirty="0" err="1"/>
              <a:t>addysgwyr</a:t>
            </a:r>
            <a:r>
              <a:rPr lang="en-GB" spc="-5" dirty="0"/>
              <a:t> </a:t>
            </a:r>
            <a:r>
              <a:rPr lang="en-GB" spc="-5" dirty="0" err="1"/>
              <a:t>cynnar</a:t>
            </a:r>
            <a:r>
              <a:rPr lang="en-GB" spc="-5" dirty="0"/>
              <a:t> </a:t>
            </a:r>
            <a:r>
              <a:rPr lang="en-GB" spc="-5" dirty="0" err="1"/>
              <a:t>lleol</a:t>
            </a:r>
            <a:r>
              <a:rPr lang="en-GB" spc="-5" dirty="0"/>
              <a:t>, </a:t>
            </a:r>
            <a:r>
              <a:rPr lang="en-GB" spc="-5" dirty="0" err="1"/>
              <a:t>cenedlaethol</a:t>
            </a:r>
            <a:r>
              <a:rPr lang="en-GB" spc="-5" dirty="0"/>
              <a:t> a </a:t>
            </a:r>
            <a:r>
              <a:rPr lang="en-GB" spc="-5" dirty="0" err="1"/>
              <a:t>rhyngwladol</a:t>
            </a:r>
            <a:r>
              <a:rPr lang="en-GB" spc="-5" dirty="0"/>
              <a:t>, </a:t>
            </a:r>
            <a:r>
              <a:rPr lang="en-GB" spc="-5" dirty="0" err="1"/>
              <a:t>ynghyd</a:t>
            </a:r>
            <a:r>
              <a:rPr lang="en-GB" spc="-5" dirty="0"/>
              <a:t> </a:t>
            </a:r>
            <a:r>
              <a:rPr lang="en-GB" spc="-5" dirty="0" err="1"/>
              <a:t>ag</a:t>
            </a:r>
            <a:r>
              <a:rPr lang="en-GB" spc="-5" dirty="0"/>
              <a:t> </a:t>
            </a:r>
            <a:r>
              <a:rPr lang="en-GB" spc="-5" dirty="0" err="1"/>
              <a:t>ymarferwyr</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lleoliadau’n</a:t>
            </a:r>
            <a:r>
              <a:rPr lang="en-GB" spc="-5" dirty="0"/>
              <a:t> </a:t>
            </a:r>
            <a:r>
              <a:rPr lang="en-GB" spc="-5" dirty="0" err="1"/>
              <a:t>teimlo</a:t>
            </a:r>
            <a:r>
              <a:rPr lang="en-GB" spc="-5" dirty="0"/>
              <a:t> </a:t>
            </a:r>
            <a:r>
              <a:rPr lang="en-GB" spc="-5" dirty="0" err="1"/>
              <a:t>eu</a:t>
            </a:r>
            <a:r>
              <a:rPr lang="en-GB" spc="-5" dirty="0"/>
              <a:t> bod </a:t>
            </a:r>
            <a:r>
              <a:rPr lang="en-GB" spc="-5" dirty="0" err="1"/>
              <a:t>yn</a:t>
            </a:r>
            <a:r>
              <a:rPr lang="en-GB" spc="-5" dirty="0"/>
              <a:t> </a:t>
            </a:r>
            <a:r>
              <a:rPr lang="en-GB" spc="-5" dirty="0" err="1"/>
              <a:t>cael</a:t>
            </a:r>
            <a:r>
              <a:rPr lang="en-GB" spc="-5" dirty="0"/>
              <a:t> </a:t>
            </a:r>
            <a:r>
              <a:rPr lang="en-GB" spc="-5" dirty="0" err="1"/>
              <a:t>eu</a:t>
            </a:r>
            <a:r>
              <a:rPr lang="en-GB" spc="-5" dirty="0"/>
              <a:t> </a:t>
            </a:r>
            <a:r>
              <a:rPr lang="en-GB" spc="-5" dirty="0" err="1"/>
              <a:t>gwerthfawrogi</a:t>
            </a:r>
            <a:r>
              <a:rPr lang="en-GB" spc="-5" dirty="0"/>
              <a:t> </a:t>
            </a:r>
            <a:r>
              <a:rPr lang="en-GB" spc="-5" dirty="0" err="1"/>
              <a:t>oherwydd</a:t>
            </a:r>
            <a:r>
              <a:rPr lang="en-GB" spc="-5" dirty="0"/>
              <a:t> bod GCA </a:t>
            </a:r>
            <a:r>
              <a:rPr lang="en-GB" spc="-5" dirty="0" err="1"/>
              <a:t>yn</a:t>
            </a:r>
            <a:r>
              <a:rPr lang="en-GB" spc="-5" dirty="0"/>
              <a:t> </a:t>
            </a:r>
            <a:r>
              <a:rPr lang="en-GB" spc="-5" dirty="0" err="1"/>
              <a:t>hyrwyddo</a:t>
            </a:r>
            <a:r>
              <a:rPr lang="en-GB" spc="-5" dirty="0"/>
              <a:t> </a:t>
            </a:r>
            <a:r>
              <a:rPr lang="en-GB" spc="-5" dirty="0" err="1"/>
              <a:t>eu</a:t>
            </a:r>
            <a:r>
              <a:rPr lang="en-GB" spc="-5" dirty="0"/>
              <a:t> </a:t>
            </a:r>
            <a:r>
              <a:rPr lang="en-GB" spc="-5" dirty="0" err="1"/>
              <a:t>gwaith</a:t>
            </a:r>
            <a:r>
              <a:rPr lang="en-GB" spc="-5" dirty="0"/>
              <a:t> </a:t>
            </a:r>
            <a:r>
              <a:rPr lang="en-GB" spc="-5" dirty="0" err="1"/>
              <a:t>ochr</a:t>
            </a:r>
            <a:r>
              <a:rPr lang="en-GB" spc="-5" dirty="0"/>
              <a:t> </a:t>
            </a:r>
            <a:r>
              <a:rPr lang="en-GB" spc="-5" dirty="0" err="1"/>
              <a:t>yn</a:t>
            </a:r>
            <a:r>
              <a:rPr lang="en-GB" spc="-5" dirty="0"/>
              <a:t> </a:t>
            </a:r>
            <a:r>
              <a:rPr lang="en-GB" spc="-5" dirty="0" err="1"/>
              <a:t>ochr</a:t>
            </a:r>
            <a:r>
              <a:rPr lang="en-GB" spc="-5" dirty="0"/>
              <a:t> â </a:t>
            </a:r>
            <a:r>
              <a:rPr lang="en-GB" spc="-5" dirty="0" err="1"/>
              <a:t>gwaith</a:t>
            </a:r>
            <a:r>
              <a:rPr lang="en-GB" spc="-5" dirty="0"/>
              <a:t> </a:t>
            </a:r>
            <a:r>
              <a:rPr lang="en-GB" spc="-5" dirty="0" err="1"/>
              <a:t>ysgolion</a:t>
            </a:r>
            <a:r>
              <a:rPr lang="en-GB" spc="-5" dirty="0"/>
              <a:t>, ac </a:t>
            </a:r>
            <a:r>
              <a:rPr lang="en-GB" spc="-5" dirty="0" err="1"/>
              <a:t>mae</a:t>
            </a:r>
            <a:r>
              <a:rPr lang="en-GB" spc="-5" dirty="0"/>
              <a:t> </a:t>
            </a:r>
            <a:r>
              <a:rPr lang="en-GB" spc="-5" dirty="0" err="1"/>
              <a:t>diwylliant</a:t>
            </a:r>
            <a:r>
              <a:rPr lang="en-GB" spc="-5" dirty="0"/>
              <a:t> </a:t>
            </a:r>
            <a:r>
              <a:rPr lang="en-GB" spc="-5" dirty="0" err="1"/>
              <a:t>cynyddol</a:t>
            </a:r>
            <a:r>
              <a:rPr lang="en-GB" spc="-5" dirty="0"/>
              <a:t> o </a:t>
            </a:r>
            <a:r>
              <a:rPr lang="en-GB" spc="-5" dirty="0" err="1"/>
              <a:t>rannu</a:t>
            </a:r>
            <a:r>
              <a:rPr lang="en-GB" spc="-5" dirty="0"/>
              <a:t> </a:t>
            </a:r>
            <a:r>
              <a:rPr lang="en-GB" spc="-5" dirty="0" err="1"/>
              <a:t>arfer</a:t>
            </a:r>
            <a:r>
              <a:rPr lang="en-GB" spc="-5" dirty="0"/>
              <a:t> </a:t>
            </a:r>
            <a:r>
              <a:rPr lang="en-GB" spc="-5" dirty="0" err="1"/>
              <a:t>dda</a:t>
            </a:r>
            <a:r>
              <a:rPr lang="en-GB" spc="-5" dirty="0"/>
              <a:t> â </a:t>
            </a:r>
            <a:r>
              <a:rPr lang="en-GB" spc="-5" dirty="0" err="1"/>
              <a:t>phob</a:t>
            </a:r>
            <a:r>
              <a:rPr lang="en-GB" spc="-5" dirty="0"/>
              <a:t> sector.</a:t>
            </a:r>
          </a:p>
          <a:p>
            <a:pPr marL="482600" marR="5080" indent="-470534">
              <a:lnSpc>
                <a:spcPct val="100000"/>
              </a:lnSpc>
              <a:buFont typeface="Arial" panose="020B0604020202020204" pitchFamily="34" charset="0"/>
              <a:buChar char="•"/>
            </a:pPr>
            <a:r>
              <a:rPr lang="en-GB" spc="-5" dirty="0"/>
              <a:t>Mae </a:t>
            </a:r>
            <a:r>
              <a:rPr lang="en-GB" spc="-5" dirty="0" err="1"/>
              <a:t>lleoliadau</a:t>
            </a:r>
            <a:r>
              <a:rPr lang="en-GB" spc="-5" dirty="0"/>
              <a:t> </a:t>
            </a:r>
            <a:r>
              <a:rPr lang="en-GB" spc="-5" dirty="0" err="1"/>
              <a:t>nas</a:t>
            </a:r>
            <a:r>
              <a:rPr lang="en-GB" spc="-5" dirty="0"/>
              <a:t> </a:t>
            </a:r>
            <a:r>
              <a:rPr lang="en-GB" spc="-5" dirty="0" err="1"/>
              <a:t>cynhelir</a:t>
            </a:r>
            <a:r>
              <a:rPr lang="en-GB" spc="-5" dirty="0"/>
              <a:t> </a:t>
            </a:r>
            <a:r>
              <a:rPr lang="en-GB" spc="-5" dirty="0" err="1"/>
              <a:t>yn</a:t>
            </a:r>
            <a:r>
              <a:rPr lang="en-GB" spc="-5" dirty="0"/>
              <a:t> </a:t>
            </a:r>
            <a:r>
              <a:rPr lang="en-GB" spc="-5" dirty="0" err="1"/>
              <a:t>adrodd</a:t>
            </a:r>
            <a:r>
              <a:rPr lang="en-GB" spc="-5" dirty="0"/>
              <a:t> bod </a:t>
            </a:r>
            <a:r>
              <a:rPr lang="en-GB" spc="-5" dirty="0" err="1"/>
              <a:t>enghreifftiau</a:t>
            </a:r>
            <a:r>
              <a:rPr lang="en-GB" spc="-5" dirty="0"/>
              <a:t> o </a:t>
            </a:r>
            <a:r>
              <a:rPr lang="en-GB" spc="-5" dirty="0" err="1"/>
              <a:t>arfer</a:t>
            </a:r>
            <a:r>
              <a:rPr lang="en-GB" spc="-5" dirty="0"/>
              <a:t> </a:t>
            </a:r>
            <a:r>
              <a:rPr lang="en-GB" spc="-5" dirty="0" err="1"/>
              <a:t>dda</a:t>
            </a:r>
            <a:r>
              <a:rPr lang="en-GB" spc="-5" dirty="0"/>
              <a:t> </a:t>
            </a:r>
            <a:r>
              <a:rPr lang="en-GB" spc="-5" dirty="0" err="1"/>
              <a:t>sy’n</a:t>
            </a:r>
            <a:r>
              <a:rPr lang="en-GB" spc="-5" dirty="0"/>
              <a:t> </a:t>
            </a:r>
            <a:r>
              <a:rPr lang="en-GB" spc="-5" dirty="0" err="1"/>
              <a:t>hawdd</a:t>
            </a:r>
            <a:r>
              <a:rPr lang="en-GB" spc="-5" dirty="0"/>
              <a:t> </a:t>
            </a:r>
            <a:r>
              <a:rPr lang="en-GB" spc="-5" dirty="0" err="1"/>
              <a:t>mynd</a:t>
            </a:r>
            <a:r>
              <a:rPr lang="en-GB" spc="-5" dirty="0"/>
              <a:t> </a:t>
            </a:r>
            <a:r>
              <a:rPr lang="en-GB" spc="-5" dirty="0" err="1"/>
              <a:t>atynt</a:t>
            </a:r>
            <a:r>
              <a:rPr lang="en-GB" spc="-5" dirty="0"/>
              <a:t> </a:t>
            </a:r>
            <a:r>
              <a:rPr lang="en-GB" spc="-5" dirty="0" err="1"/>
              <a:t>yn</a:t>
            </a:r>
            <a:r>
              <a:rPr lang="en-GB" spc="-5" dirty="0"/>
              <a:t> </a:t>
            </a:r>
            <a:r>
              <a:rPr lang="en-GB" spc="-5" dirty="0" err="1"/>
              <a:t>dylanwadu</a:t>
            </a:r>
            <a:r>
              <a:rPr lang="en-GB" spc="-5" dirty="0"/>
              <a:t> </a:t>
            </a:r>
            <a:r>
              <a:rPr lang="en-GB" spc="-5" dirty="0" err="1"/>
              <a:t>ar</a:t>
            </a:r>
            <a:r>
              <a:rPr lang="en-GB" spc="-5" dirty="0"/>
              <a:t> </a:t>
            </a:r>
            <a:r>
              <a:rPr lang="en-GB" spc="-5" dirty="0" err="1"/>
              <a:t>waith</a:t>
            </a:r>
            <a:r>
              <a:rPr lang="en-GB" spc="-5" dirty="0"/>
              <a:t> </a:t>
            </a:r>
            <a:r>
              <a:rPr lang="en-GB" spc="-5" dirty="0" err="1"/>
              <a:t>pobl</a:t>
            </a:r>
            <a:r>
              <a:rPr lang="en-GB" spc="-5" dirty="0"/>
              <a:t> </a:t>
            </a:r>
            <a:r>
              <a:rPr lang="en-GB" spc="-5" dirty="0" err="1"/>
              <a:t>eraill</a:t>
            </a:r>
            <a:r>
              <a:rPr lang="en-GB" spc="-5" dirty="0"/>
              <a:t> </a:t>
            </a:r>
            <a:r>
              <a:rPr lang="en-GB" spc="-5" dirty="0" err="1"/>
              <a:t>nad</a:t>
            </a:r>
            <a:r>
              <a:rPr lang="en-GB" spc="-5" dirty="0"/>
              <a:t> </a:t>
            </a:r>
            <a:r>
              <a:rPr lang="en-GB" spc="-5" dirty="0" err="1"/>
              <a:t>ydynt</a:t>
            </a:r>
            <a:r>
              <a:rPr lang="en-GB" spc="-5" dirty="0"/>
              <a:t> </a:t>
            </a:r>
            <a:r>
              <a:rPr lang="en-GB" spc="-5" dirty="0" err="1"/>
              <a:t>wedi</a:t>
            </a:r>
            <a:r>
              <a:rPr lang="en-GB" spc="-5" dirty="0"/>
              <a:t> </a:t>
            </a:r>
            <a:r>
              <a:rPr lang="en-GB" spc="-5" dirty="0" err="1"/>
              <a:t>mynychu</a:t>
            </a:r>
            <a:r>
              <a:rPr lang="en-GB" spc="-5" dirty="0"/>
              <a:t> </a:t>
            </a:r>
            <a:r>
              <a:rPr lang="en-GB" spc="-5" dirty="0" err="1"/>
              <a:t>cyrsiau</a:t>
            </a:r>
            <a:r>
              <a:rPr lang="en-GB" spc="-5" dirty="0"/>
              <a:t> </a:t>
            </a:r>
            <a:r>
              <a:rPr lang="en-GB" spc="-5" dirty="0" err="1"/>
              <a:t>efallai</a:t>
            </a:r>
            <a:r>
              <a:rPr lang="en-GB" spc="-5" dirty="0"/>
              <a:t>.</a:t>
            </a:r>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5755422"/>
          </a:xfrm>
          <a:prstGeom prst="rect">
            <a:avLst/>
          </a:prstGeom>
        </p:spPr>
        <p:txBody>
          <a:bodyPr vert="horz" wrap="square" lIns="0" tIns="0" rIns="0" bIns="0" rtlCol="0">
            <a:spAutoFit/>
          </a:bodyPr>
          <a:lstStyle/>
          <a:p>
            <a:pPr marR="44450" indent="12700">
              <a:lnSpc>
                <a:spcPct val="100000"/>
              </a:lnSpc>
            </a:pPr>
            <a:r>
              <a:rPr lang="en-GB" spc="-5" dirty="0"/>
              <a:t>The report contains a number of examples of best practice.</a:t>
            </a:r>
          </a:p>
          <a:p>
            <a:pPr marR="44450" indent="12700">
              <a:lnSpc>
                <a:spcPct val="100000"/>
              </a:lnSpc>
            </a:pPr>
            <a:r>
              <a:rPr lang="en-GB" spc="-5" dirty="0"/>
              <a:t>One example is how the EAS consortium uses Twitter to share good practice.</a:t>
            </a:r>
          </a:p>
          <a:p>
            <a:pPr marL="342900" marR="44450" indent="-342900">
              <a:lnSpc>
                <a:spcPct val="100000"/>
              </a:lnSpc>
              <a:buFont typeface="Arial" panose="020B0604020202020204" pitchFamily="34" charset="0"/>
              <a:buChar char="•"/>
            </a:pPr>
            <a:r>
              <a:rPr lang="en-GB" spc="-5" dirty="0"/>
              <a:t>The account manager tweets good practice on a daily basis, this included ideas from local, national and international early educators along with practitioners’ posts.</a:t>
            </a:r>
          </a:p>
          <a:p>
            <a:pPr marL="342900" marR="44450" indent="-342900">
              <a:lnSpc>
                <a:spcPct val="100000"/>
              </a:lnSpc>
              <a:buFont typeface="Arial" panose="020B0604020202020204" pitchFamily="34" charset="0"/>
              <a:buChar char="•"/>
            </a:pPr>
            <a:r>
              <a:rPr lang="en-GB" spc="-5" dirty="0"/>
              <a:t>Settings feel valued that the EAS consortium promotes their work alongside that of schools and there is a growing culture of sharing good practice with all sectors.</a:t>
            </a:r>
          </a:p>
          <a:p>
            <a:pPr marL="342900" marR="44450" indent="-342900">
              <a:lnSpc>
                <a:spcPct val="100000"/>
              </a:lnSpc>
              <a:buFont typeface="Arial" panose="020B0604020202020204" pitchFamily="34" charset="0"/>
              <a:buChar char="•"/>
            </a:pPr>
            <a:r>
              <a:rPr lang="en-GB" spc="-5" dirty="0"/>
              <a:t>Non-maintained settings report that easy access to examples of good practice influences the work of others who may not have attended courses.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5078313"/>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b="1" spc="-5" dirty="0"/>
              <a:t>A </a:t>
            </a:r>
            <a:r>
              <a:rPr lang="en-GB" b="1" spc="-5" dirty="0" err="1"/>
              <a:t>oes</a:t>
            </a:r>
            <a:r>
              <a:rPr lang="en-GB" b="1" spc="-5" dirty="0"/>
              <a:t> </a:t>
            </a:r>
            <a:r>
              <a:rPr lang="en-GB" b="1" spc="-5" dirty="0" err="1"/>
              <a:t>gan</a:t>
            </a:r>
            <a:r>
              <a:rPr lang="en-GB" b="1" spc="-5" dirty="0"/>
              <a:t> bob </a:t>
            </a:r>
            <a:r>
              <a:rPr lang="en-GB" b="1" spc="-5" dirty="0" err="1"/>
              <a:t>ymweliad</a:t>
            </a:r>
            <a:r>
              <a:rPr lang="en-GB" b="1" spc="-5" dirty="0"/>
              <a:t> </a:t>
            </a:r>
            <a:r>
              <a:rPr lang="en-GB" b="1" spc="-5" dirty="0" err="1"/>
              <a:t>ddiben</a:t>
            </a:r>
            <a:r>
              <a:rPr lang="en-GB" b="1" spc="-5" dirty="0"/>
              <a:t> a </a:t>
            </a:r>
            <a:r>
              <a:rPr lang="en-GB" b="1" spc="-5" dirty="0" err="1"/>
              <a:t>ffocws</a:t>
            </a:r>
            <a:r>
              <a:rPr lang="en-GB" b="1" spc="-5" dirty="0"/>
              <a:t> </a:t>
            </a:r>
            <a:r>
              <a:rPr lang="en-GB" b="1" spc="-5" dirty="0" err="1"/>
              <a:t>clir</a:t>
            </a:r>
            <a:r>
              <a:rPr lang="en-GB" b="1" spc="-5" dirty="0"/>
              <a:t> </a:t>
            </a:r>
            <a:r>
              <a:rPr lang="en-GB" b="1" spc="-5" dirty="0" err="1"/>
              <a:t>sy’n</a:t>
            </a:r>
            <a:r>
              <a:rPr lang="en-GB" b="1" spc="-5" dirty="0"/>
              <a:t> </a:t>
            </a:r>
            <a:r>
              <a:rPr lang="en-GB" b="1" spc="-5" dirty="0" err="1"/>
              <a:t>cael</a:t>
            </a:r>
            <a:r>
              <a:rPr lang="en-GB" b="1" spc="-5" dirty="0"/>
              <a:t> </a:t>
            </a:r>
            <a:r>
              <a:rPr lang="en-GB" b="1" spc="-5" dirty="0" err="1"/>
              <a:t>eu</a:t>
            </a:r>
            <a:r>
              <a:rPr lang="en-GB" b="1" spc="-5" dirty="0"/>
              <a:t> </a:t>
            </a:r>
            <a:r>
              <a:rPr lang="en-GB" b="1" spc="-5" dirty="0" err="1"/>
              <a:t>rhannu</a:t>
            </a:r>
            <a:r>
              <a:rPr lang="en-GB" b="1" spc="-5" dirty="0"/>
              <a:t> </a:t>
            </a:r>
            <a:r>
              <a:rPr lang="en-GB" b="1" spc="-5" dirty="0" err="1"/>
              <a:t>â’r</a:t>
            </a:r>
            <a:r>
              <a:rPr lang="en-GB" b="1" spc="-5" dirty="0"/>
              <a:t> </a:t>
            </a:r>
            <a:r>
              <a:rPr lang="en-GB" b="1" spc="-5" dirty="0" err="1"/>
              <a:t>lleoliad</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cynllunio</a:t>
            </a:r>
            <a:r>
              <a:rPr lang="en-GB" b="1" spc="-5" dirty="0"/>
              <a:t> </a:t>
            </a:r>
            <a:r>
              <a:rPr lang="en-GB" b="1" spc="-5" dirty="0" err="1"/>
              <a:t>amseriad</a:t>
            </a:r>
            <a:r>
              <a:rPr lang="en-GB" b="1" spc="-5" dirty="0"/>
              <a:t> </a:t>
            </a:r>
            <a:r>
              <a:rPr lang="en-GB" b="1" spc="-5" dirty="0" err="1"/>
              <a:t>ymweliadau</a:t>
            </a:r>
            <a:r>
              <a:rPr lang="en-GB" b="1" spc="-5" dirty="0"/>
              <a:t> </a:t>
            </a:r>
            <a:r>
              <a:rPr lang="en-GB" b="1" spc="-5" dirty="0" err="1"/>
              <a:t>i</a:t>
            </a:r>
            <a:r>
              <a:rPr lang="en-GB" b="1" spc="-5" dirty="0"/>
              <a:t> </a:t>
            </a:r>
            <a:r>
              <a:rPr lang="en-GB" b="1" spc="-5" dirty="0" err="1"/>
              <a:t>leihau</a:t>
            </a:r>
            <a:r>
              <a:rPr lang="en-GB" b="1" spc="-5" dirty="0"/>
              <a:t> </a:t>
            </a:r>
            <a:r>
              <a:rPr lang="en-GB" b="1" spc="-5" dirty="0" err="1"/>
              <a:t>amhariad</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sicrhau</a:t>
            </a:r>
            <a:r>
              <a:rPr lang="en-GB" b="1" spc="-5" dirty="0"/>
              <a:t> bod y </a:t>
            </a:r>
            <a:r>
              <a:rPr lang="en-GB" b="1" spc="-5" dirty="0" err="1"/>
              <a:t>safonau</a:t>
            </a:r>
            <a:r>
              <a:rPr lang="en-GB" b="1" spc="-5" dirty="0"/>
              <a:t> y </a:t>
            </a:r>
            <a:r>
              <a:rPr lang="en-GB" b="1" spc="-5" dirty="0" err="1"/>
              <a:t>mae</a:t>
            </a:r>
            <a:r>
              <a:rPr lang="en-GB" b="1" spc="-5" dirty="0"/>
              <a:t> plant </a:t>
            </a:r>
            <a:r>
              <a:rPr lang="en-GB" b="1" spc="-5" dirty="0" err="1"/>
              <a:t>yn</a:t>
            </a:r>
            <a:r>
              <a:rPr lang="en-GB" b="1" spc="-5" dirty="0"/>
              <a:t> </a:t>
            </a:r>
            <a:r>
              <a:rPr lang="en-GB" b="1" spc="-5" dirty="0" err="1"/>
              <a:t>eu</a:t>
            </a:r>
            <a:r>
              <a:rPr lang="en-GB" b="1" spc="-5" dirty="0"/>
              <a:t> </a:t>
            </a:r>
            <a:r>
              <a:rPr lang="en-GB" b="1" spc="-5" dirty="0" err="1"/>
              <a:t>cyflawni</a:t>
            </a:r>
            <a:r>
              <a:rPr lang="en-GB" b="1" spc="-5" dirty="0"/>
              <a:t> </a:t>
            </a:r>
            <a:r>
              <a:rPr lang="en-GB" b="1" spc="-5" dirty="0" err="1"/>
              <a:t>o’r</a:t>
            </a:r>
            <a:r>
              <a:rPr lang="en-GB" b="1" spc="-5" dirty="0"/>
              <a:t> </a:t>
            </a:r>
            <a:r>
              <a:rPr lang="en-GB" b="1" spc="-5" dirty="0" err="1"/>
              <a:t>pwys</a:t>
            </a:r>
            <a:r>
              <a:rPr lang="en-GB" b="1" spc="-5" dirty="0"/>
              <a:t> </a:t>
            </a:r>
            <a:r>
              <a:rPr lang="en-GB" b="1" spc="-5" dirty="0" err="1"/>
              <a:t>mwyaf</a:t>
            </a:r>
            <a:r>
              <a:rPr lang="en-GB" b="1" spc="-5" dirty="0"/>
              <a:t> bob </a:t>
            </a:r>
            <a:r>
              <a:rPr lang="en-GB" b="1" spc="-5" dirty="0" err="1"/>
              <a:t>tro</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monitro</a:t>
            </a:r>
            <a:r>
              <a:rPr lang="en-GB" b="1" spc="-5" dirty="0"/>
              <a:t>, </a:t>
            </a:r>
            <a:r>
              <a:rPr lang="en-GB" b="1" spc="-5" dirty="0" err="1"/>
              <a:t>arfarnu</a:t>
            </a:r>
            <a:r>
              <a:rPr lang="en-GB" b="1" spc="-5" dirty="0"/>
              <a:t> ac </a:t>
            </a:r>
            <a:r>
              <a:rPr lang="en-GB" b="1" spc="-5" dirty="0" err="1"/>
              <a:t>adolygu’r</a:t>
            </a:r>
            <a:r>
              <a:rPr lang="en-GB" b="1" spc="-5" dirty="0"/>
              <a:t> </a:t>
            </a:r>
            <a:r>
              <a:rPr lang="en-GB" b="1" spc="-5" dirty="0" err="1"/>
              <a:t>meysydd</a:t>
            </a:r>
            <a:r>
              <a:rPr lang="en-GB" b="1" spc="-5" dirty="0"/>
              <a:t> a </a:t>
            </a:r>
            <a:r>
              <a:rPr lang="en-GB" b="1" spc="-5" dirty="0" err="1"/>
              <a:t>nodwyd</a:t>
            </a:r>
            <a:r>
              <a:rPr lang="en-GB" b="1" spc="-5" dirty="0"/>
              <a:t> </a:t>
            </a:r>
            <a:r>
              <a:rPr lang="en-GB" b="1" spc="-5" dirty="0" err="1"/>
              <a:t>ar</a:t>
            </a:r>
            <a:r>
              <a:rPr lang="en-GB" b="1" spc="-5" dirty="0"/>
              <a:t> </a:t>
            </a:r>
            <a:r>
              <a:rPr lang="en-GB" b="1" spc="-5" dirty="0" err="1"/>
              <a:t>gyfer</a:t>
            </a:r>
            <a:r>
              <a:rPr lang="en-GB" b="1" spc="-5" dirty="0"/>
              <a:t> </a:t>
            </a:r>
            <a:r>
              <a:rPr lang="en-GB" b="1" spc="-5" dirty="0" err="1"/>
              <a:t>gweithgarwch</a:t>
            </a:r>
            <a:r>
              <a:rPr lang="en-GB" b="1" spc="-5" dirty="0"/>
              <a:t> </a:t>
            </a:r>
            <a:r>
              <a:rPr lang="en-GB" b="1" spc="-5" dirty="0" err="1"/>
              <a:t>dilynol</a:t>
            </a:r>
            <a:r>
              <a:rPr lang="en-GB" b="1" spc="-5" dirty="0"/>
              <a:t> o </a:t>
            </a:r>
            <a:r>
              <a:rPr lang="en-GB" b="1" spc="-5" dirty="0" err="1"/>
              <a:t>ymweliadau</a:t>
            </a:r>
            <a:r>
              <a:rPr lang="en-GB" b="1" spc="-5" dirty="0"/>
              <a:t> </a:t>
            </a:r>
            <a:r>
              <a:rPr lang="en-GB" b="1" spc="-5" dirty="0" err="1"/>
              <a:t>blaenorol</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paratoi’n</a:t>
            </a:r>
            <a:r>
              <a:rPr lang="en-GB" b="1" spc="-5" dirty="0"/>
              <a:t> </a:t>
            </a:r>
            <a:r>
              <a:rPr lang="en-GB" b="1" spc="-5" dirty="0" err="1"/>
              <a:t>dda</a:t>
            </a:r>
            <a:r>
              <a:rPr lang="en-GB" b="1" spc="-5" dirty="0"/>
              <a:t> ac a </a:t>
            </a:r>
            <a:r>
              <a:rPr lang="en-GB" b="1" spc="-5" dirty="0" err="1"/>
              <a:t>ydych</a:t>
            </a:r>
            <a:r>
              <a:rPr lang="en-GB" b="1" spc="-5" dirty="0"/>
              <a:t> </a:t>
            </a:r>
            <a:r>
              <a:rPr lang="en-GB" b="1" spc="-5" dirty="0" err="1"/>
              <a:t>yn</a:t>
            </a:r>
            <a:r>
              <a:rPr lang="en-GB" b="1" spc="-5" dirty="0"/>
              <a:t> </a:t>
            </a:r>
            <a:r>
              <a:rPr lang="en-GB" b="1" spc="-5" dirty="0" err="1"/>
              <a:t>mynd</a:t>
            </a:r>
            <a:r>
              <a:rPr lang="en-GB" b="1" spc="-5" dirty="0"/>
              <a:t> </a:t>
            </a:r>
            <a:r>
              <a:rPr lang="en-GB" b="1" spc="-5" dirty="0" err="1"/>
              <a:t>ag</a:t>
            </a:r>
            <a:r>
              <a:rPr lang="en-GB" b="1" spc="-5" dirty="0"/>
              <a:t> </a:t>
            </a:r>
            <a:r>
              <a:rPr lang="en-GB" b="1" spc="-5" dirty="0" err="1"/>
              <a:t>enghreifftiau</a:t>
            </a:r>
            <a:r>
              <a:rPr lang="en-GB" b="1" spc="-5" dirty="0"/>
              <a:t> a </a:t>
            </a:r>
            <a:r>
              <a:rPr lang="en-GB" b="1" spc="-5" dirty="0" err="1"/>
              <a:t>syniadau</a:t>
            </a:r>
            <a:r>
              <a:rPr lang="en-GB" b="1" spc="-5" dirty="0"/>
              <a:t> </a:t>
            </a:r>
            <a:r>
              <a:rPr lang="en-GB" b="1" spc="-5" dirty="0" err="1"/>
              <a:t>ymarferol</a:t>
            </a:r>
            <a:r>
              <a:rPr lang="en-GB" b="1" spc="-5" dirty="0"/>
              <a:t> </a:t>
            </a:r>
            <a:r>
              <a:rPr lang="en-GB" b="1" spc="-5" dirty="0" err="1"/>
              <a:t>i’w</a:t>
            </a:r>
            <a:r>
              <a:rPr lang="en-GB" b="1" spc="-5" dirty="0"/>
              <a:t> </a:t>
            </a:r>
            <a:r>
              <a:rPr lang="en-GB" b="1" spc="-5" dirty="0" err="1"/>
              <a:t>rhannu</a:t>
            </a:r>
            <a:r>
              <a:rPr lang="en-GB" b="1"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b="1" dirty="0"/>
              <a:t>Do all visits have a clear purpose and focus that is shared with the setting?</a:t>
            </a:r>
          </a:p>
          <a:p>
            <a:pPr marL="342900" marR="44450" indent="-342900">
              <a:lnSpc>
                <a:spcPct val="100000"/>
              </a:lnSpc>
              <a:buFont typeface="Arial" panose="020B0604020202020204" pitchFamily="34" charset="0"/>
              <a:buChar char="•"/>
            </a:pPr>
            <a:r>
              <a:rPr lang="en-GB" b="1" dirty="0"/>
              <a:t>Do you plan the timing of visits to minimise disruption?</a:t>
            </a:r>
          </a:p>
          <a:p>
            <a:pPr marL="342900" marR="44450" indent="-342900">
              <a:lnSpc>
                <a:spcPct val="100000"/>
              </a:lnSpc>
              <a:buFont typeface="Arial" panose="020B0604020202020204" pitchFamily="34" charset="0"/>
              <a:buChar char="•"/>
            </a:pPr>
            <a:r>
              <a:rPr lang="en-GB" b="1" dirty="0"/>
              <a:t>Do you always ensure that the standards that children achieve are of primary importance?</a:t>
            </a:r>
          </a:p>
          <a:p>
            <a:pPr marL="342900" marR="44450" indent="-342900">
              <a:lnSpc>
                <a:spcPct val="100000"/>
              </a:lnSpc>
              <a:buFont typeface="Arial" panose="020B0604020202020204" pitchFamily="34" charset="0"/>
              <a:buChar char="•"/>
            </a:pPr>
            <a:r>
              <a:rPr lang="en-GB" b="1" dirty="0"/>
              <a:t>Do you monitor, evaluate and review the areas identified for follow-up from previous visits?</a:t>
            </a:r>
          </a:p>
          <a:p>
            <a:pPr marL="342900" marR="44450" indent="-342900">
              <a:lnSpc>
                <a:spcPct val="100000"/>
              </a:lnSpc>
              <a:buFont typeface="Arial" panose="020B0604020202020204" pitchFamily="34" charset="0"/>
              <a:buChar char="•"/>
            </a:pPr>
            <a:r>
              <a:rPr lang="en-GB" b="1" dirty="0"/>
              <a:t>Are you well prepared and do you take practical examples and ideas to share?</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gweithio</a:t>
            </a:r>
            <a:r>
              <a:rPr lang="en-GB" b="1" spc="-5" dirty="0"/>
              <a:t> â </a:t>
            </a:r>
            <a:r>
              <a:rPr lang="en-GB" b="1" spc="-5" dirty="0" err="1"/>
              <a:t>phlant</a:t>
            </a:r>
            <a:r>
              <a:rPr lang="en-GB" b="1" spc="-5" dirty="0"/>
              <a:t> </a:t>
            </a:r>
            <a:r>
              <a:rPr lang="en-GB" b="1" spc="-5" dirty="0" err="1"/>
              <a:t>yn</a:t>
            </a:r>
            <a:r>
              <a:rPr lang="en-GB" b="1" spc="-5" dirty="0"/>
              <a:t> </a:t>
            </a:r>
            <a:r>
              <a:rPr lang="en-GB" b="1" spc="-5" dirty="0" err="1"/>
              <a:t>rheolaidd</a:t>
            </a:r>
            <a:r>
              <a:rPr lang="en-GB" b="1" spc="-5" dirty="0"/>
              <a:t> </a:t>
            </a:r>
            <a:r>
              <a:rPr lang="en-GB" b="1" spc="-5" dirty="0" err="1"/>
              <a:t>yn</a:t>
            </a:r>
            <a:r>
              <a:rPr lang="en-GB" b="1" spc="-5" dirty="0"/>
              <a:t> y </a:t>
            </a:r>
            <a:r>
              <a:rPr lang="en-GB" b="1" spc="-5" dirty="0" err="1"/>
              <a:t>lleoliad</a:t>
            </a:r>
            <a:r>
              <a:rPr lang="en-GB" b="1" spc="-5" dirty="0"/>
              <a:t> </a:t>
            </a:r>
            <a:r>
              <a:rPr lang="en-GB" b="1" spc="-5" dirty="0" err="1"/>
              <a:t>i</a:t>
            </a:r>
            <a:r>
              <a:rPr lang="en-GB" b="1" spc="-5" dirty="0"/>
              <a:t> </a:t>
            </a:r>
            <a:r>
              <a:rPr lang="en-GB" b="1" spc="-5" dirty="0" err="1"/>
              <a:t>fodelu</a:t>
            </a:r>
            <a:r>
              <a:rPr lang="en-GB" b="1" spc="-5" dirty="0"/>
              <a:t> </a:t>
            </a:r>
            <a:r>
              <a:rPr lang="en-GB" b="1" spc="-5" dirty="0" err="1"/>
              <a:t>addysgu</a:t>
            </a:r>
            <a:r>
              <a:rPr lang="en-GB" b="1" spc="-5" dirty="0"/>
              <a:t> a </a:t>
            </a:r>
            <a:r>
              <a:rPr lang="en-GB" b="1" spc="-5" dirty="0" err="1"/>
              <a:t>dysgu</a:t>
            </a:r>
            <a:r>
              <a:rPr lang="en-GB" b="1" spc="-5" dirty="0"/>
              <a:t> da?</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sicrhau</a:t>
            </a:r>
            <a:r>
              <a:rPr lang="en-GB" b="1" spc="-5" dirty="0"/>
              <a:t> bod </a:t>
            </a:r>
            <a:r>
              <a:rPr lang="en-GB" b="1" spc="-5" dirty="0" err="1"/>
              <a:t>ymweliadau’n</a:t>
            </a:r>
            <a:r>
              <a:rPr lang="en-GB" b="1" spc="-5" dirty="0"/>
              <a:t> </a:t>
            </a:r>
            <a:r>
              <a:rPr lang="en-GB" b="1" spc="-5" dirty="0" err="1"/>
              <a:t>darparu</a:t>
            </a:r>
            <a:r>
              <a:rPr lang="en-GB" b="1" spc="-5" dirty="0"/>
              <a:t> </a:t>
            </a:r>
            <a:r>
              <a:rPr lang="en-GB" b="1" spc="-5" dirty="0" err="1"/>
              <a:t>cymysgedd</a:t>
            </a:r>
            <a:r>
              <a:rPr lang="en-GB" b="1" spc="-5" dirty="0"/>
              <a:t> o </a:t>
            </a:r>
            <a:r>
              <a:rPr lang="en-GB" b="1" spc="-5" dirty="0" err="1"/>
              <a:t>fathau</a:t>
            </a:r>
            <a:r>
              <a:rPr lang="en-GB" b="1" spc="-5" dirty="0"/>
              <a:t> </a:t>
            </a:r>
            <a:r>
              <a:rPr lang="en-GB" b="1" spc="-5" dirty="0" err="1"/>
              <a:t>gwahanol</a:t>
            </a:r>
            <a:r>
              <a:rPr lang="en-GB" b="1" spc="-5" dirty="0"/>
              <a:t> o </a:t>
            </a:r>
            <a:r>
              <a:rPr lang="en-GB" b="1" spc="-5" dirty="0" err="1"/>
              <a:t>gymorth</a:t>
            </a:r>
            <a:r>
              <a:rPr lang="en-GB" b="1" spc="-5" dirty="0"/>
              <a:t> a bod </a:t>
            </a:r>
            <a:r>
              <a:rPr lang="en-GB" b="1" spc="-5" dirty="0" err="1"/>
              <a:t>cydbwysedd</a:t>
            </a:r>
            <a:r>
              <a:rPr lang="en-GB" b="1" spc="-5" dirty="0"/>
              <a:t> </a:t>
            </a:r>
            <a:r>
              <a:rPr lang="en-GB" b="1" spc="-5" dirty="0" err="1"/>
              <a:t>rhyngddynt</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gosod</a:t>
            </a:r>
            <a:r>
              <a:rPr lang="en-GB" b="1" spc="-5" dirty="0"/>
              <a:t> </a:t>
            </a:r>
            <a:r>
              <a:rPr lang="en-GB" b="1" spc="-5" dirty="0" err="1"/>
              <a:t>tasgau’n</a:t>
            </a:r>
            <a:r>
              <a:rPr lang="en-GB" b="1" spc="-5" dirty="0"/>
              <a:t> </a:t>
            </a:r>
            <a:r>
              <a:rPr lang="en-GB" b="1" spc="-5" dirty="0" err="1"/>
              <a:t>rheolaidd</a:t>
            </a:r>
            <a:r>
              <a:rPr lang="en-GB" b="1" spc="-5" dirty="0"/>
              <a:t> </a:t>
            </a:r>
            <a:r>
              <a:rPr lang="en-GB" b="1" spc="-5" dirty="0" err="1"/>
              <a:t>i</a:t>
            </a:r>
            <a:r>
              <a:rPr lang="en-GB" b="1" spc="-5" dirty="0"/>
              <a:t> </a:t>
            </a:r>
            <a:r>
              <a:rPr lang="en-GB" b="1" spc="-5" dirty="0" err="1"/>
              <a:t>ymarferwyr</a:t>
            </a:r>
            <a:r>
              <a:rPr lang="en-GB" b="1" spc="-5" dirty="0"/>
              <a:t> </a:t>
            </a:r>
            <a:r>
              <a:rPr lang="en-GB" b="1" spc="-5" dirty="0" err="1"/>
              <a:t>eu</a:t>
            </a:r>
            <a:r>
              <a:rPr lang="en-GB" b="1" spc="-5" dirty="0"/>
              <a:t> </a:t>
            </a:r>
            <a:r>
              <a:rPr lang="en-GB" b="1" spc="-5" dirty="0" err="1"/>
              <a:t>cwblhau</a:t>
            </a:r>
            <a:r>
              <a:rPr lang="en-GB" b="1" spc="-5" dirty="0"/>
              <a:t> </a:t>
            </a:r>
            <a:r>
              <a:rPr lang="en-GB" b="1" spc="-5" dirty="0" err="1"/>
              <a:t>rhwng</a:t>
            </a:r>
            <a:r>
              <a:rPr lang="en-GB" b="1" spc="-5" dirty="0"/>
              <a:t> </a:t>
            </a:r>
            <a:r>
              <a:rPr lang="en-GB" b="1" spc="-5" dirty="0" err="1"/>
              <a:t>ymweliadau</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darparu</a:t>
            </a:r>
            <a:r>
              <a:rPr lang="en-GB" b="1" spc="-5" dirty="0"/>
              <a:t> </a:t>
            </a:r>
            <a:r>
              <a:rPr lang="en-GB" b="1" spc="-5" dirty="0" err="1"/>
              <a:t>adborth</a:t>
            </a:r>
            <a:r>
              <a:rPr lang="en-GB" b="1" spc="-5" dirty="0"/>
              <a:t> </a:t>
            </a:r>
            <a:r>
              <a:rPr lang="en-GB" b="1" spc="-5" dirty="0" err="1"/>
              <a:t>defnyddiol</a:t>
            </a:r>
            <a:r>
              <a:rPr lang="en-GB" b="1" spc="-5" dirty="0"/>
              <a:t> ac </a:t>
            </a:r>
            <a:r>
              <a:rPr lang="en-GB" b="1" spc="-5" dirty="0" err="1"/>
              <a:t>amserol</a:t>
            </a:r>
            <a:r>
              <a:rPr lang="en-GB" b="1" spc="-5" dirty="0"/>
              <a:t>?</a:t>
            </a:r>
          </a:p>
          <a:p>
            <a:pPr marL="482600" marR="5080" indent="-470534">
              <a:lnSpc>
                <a:spcPct val="100000"/>
              </a:lnSpc>
              <a:buFont typeface="Arial" panose="020B0604020202020204" pitchFamily="34" charset="0"/>
              <a:buChar char="•"/>
            </a:pPr>
            <a:r>
              <a:rPr lang="en-GB" b="1" spc="-5" dirty="0"/>
              <a:t>A </a:t>
            </a:r>
            <a:r>
              <a:rPr lang="en-GB" b="1" spc="-5" dirty="0" err="1"/>
              <a:t>ydych</a:t>
            </a:r>
            <a:r>
              <a:rPr lang="en-GB" b="1" spc="-5" dirty="0"/>
              <a:t> </a:t>
            </a:r>
            <a:r>
              <a:rPr lang="en-GB" b="1" spc="-5" dirty="0" err="1"/>
              <a:t>yn</a:t>
            </a:r>
            <a:r>
              <a:rPr lang="en-GB" b="1" spc="-5" dirty="0"/>
              <a:t> </a:t>
            </a:r>
            <a:r>
              <a:rPr lang="en-GB" b="1" spc="-5" dirty="0" err="1"/>
              <a:t>asesu</a:t>
            </a:r>
            <a:r>
              <a:rPr lang="en-GB" b="1" spc="-5" dirty="0"/>
              <a:t> </a:t>
            </a:r>
            <a:r>
              <a:rPr lang="en-GB" b="1" spc="-5" dirty="0" err="1"/>
              <a:t>anghenion</a:t>
            </a:r>
            <a:r>
              <a:rPr lang="en-GB" b="1" spc="-5" dirty="0"/>
              <a:t> </a:t>
            </a:r>
            <a:r>
              <a:rPr lang="en-GB" b="1" spc="-5" dirty="0" err="1"/>
              <a:t>hyfforddiant</a:t>
            </a:r>
            <a:r>
              <a:rPr lang="en-GB" b="1" spc="-5" dirty="0"/>
              <a:t> </a:t>
            </a:r>
            <a:r>
              <a:rPr lang="en-GB" b="1" spc="-5" dirty="0" err="1"/>
              <a:t>ymarferwyr</a:t>
            </a:r>
            <a:r>
              <a:rPr lang="en-GB" b="1"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620" y="2642252"/>
            <a:ext cx="5782945" cy="4401205"/>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b="1" dirty="0"/>
              <a:t>Do you regularly work with children in the setting to model good teaching and learning?</a:t>
            </a:r>
          </a:p>
          <a:p>
            <a:pPr marL="342900" marR="44450" indent="-342900">
              <a:lnSpc>
                <a:spcPct val="100000"/>
              </a:lnSpc>
              <a:buFont typeface="Arial" panose="020B0604020202020204" pitchFamily="34" charset="0"/>
              <a:buChar char="•"/>
            </a:pPr>
            <a:r>
              <a:rPr lang="en-GB" b="1" dirty="0"/>
              <a:t>Do you ensure that visits provide a mixture of different types of support and there is a balance between them?</a:t>
            </a:r>
          </a:p>
          <a:p>
            <a:pPr marL="342900" marR="44450" indent="-342900">
              <a:lnSpc>
                <a:spcPct val="100000"/>
              </a:lnSpc>
              <a:buFont typeface="Arial" panose="020B0604020202020204" pitchFamily="34" charset="0"/>
              <a:buChar char="•"/>
            </a:pPr>
            <a:r>
              <a:rPr lang="en-GB" b="1" dirty="0"/>
              <a:t>Do you regularly set tasks for practitioners to complete between visits?</a:t>
            </a:r>
          </a:p>
          <a:p>
            <a:pPr marL="342900" marR="44450" indent="-342900">
              <a:lnSpc>
                <a:spcPct val="100000"/>
              </a:lnSpc>
              <a:buFont typeface="Arial" panose="020B0604020202020204" pitchFamily="34" charset="0"/>
              <a:buChar char="•"/>
            </a:pPr>
            <a:r>
              <a:rPr lang="en-GB" b="1" dirty="0"/>
              <a:t>Do you provide useful and timely feedback?</a:t>
            </a:r>
          </a:p>
          <a:p>
            <a:pPr marL="342900" marR="44450" indent="-342900">
              <a:lnSpc>
                <a:spcPct val="100000"/>
              </a:lnSpc>
              <a:buFont typeface="Arial" panose="020B0604020202020204" pitchFamily="34" charset="0"/>
              <a:buChar char="•"/>
            </a:pPr>
            <a:r>
              <a:rPr lang="en-GB" b="1" dirty="0"/>
              <a:t>Do you assess practitioners training needs?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115592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5098832"/>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Mae’r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hwn</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archwilio</a:t>
            </a:r>
            <a:r>
              <a:rPr lang="en-GB" sz="2200" dirty="0">
                <a:solidFill>
                  <a:srgbClr val="2EAAE1"/>
                </a:solidFill>
                <a:latin typeface="Arial"/>
                <a:cs typeface="Arial"/>
              </a:rPr>
              <a:t> </a:t>
            </a:r>
            <a:r>
              <a:rPr lang="en-GB" sz="2200" dirty="0" err="1">
                <a:solidFill>
                  <a:srgbClr val="2EAAE1"/>
                </a:solidFill>
                <a:latin typeface="Arial"/>
                <a:cs typeface="Arial"/>
              </a:rPr>
              <a:t>effaith</a:t>
            </a:r>
            <a:r>
              <a:rPr lang="en-GB" sz="2200" dirty="0">
                <a:solidFill>
                  <a:srgbClr val="2EAAE1"/>
                </a:solidFill>
                <a:latin typeface="Arial"/>
                <a:cs typeface="Arial"/>
              </a:rPr>
              <a:t> </a:t>
            </a:r>
            <a:r>
              <a:rPr lang="en-GB" sz="2200" dirty="0" err="1">
                <a:solidFill>
                  <a:srgbClr val="2EAAE1"/>
                </a:solidFill>
                <a:latin typeface="Arial"/>
                <a:cs typeface="Arial"/>
              </a:rPr>
              <a:t>athrawon</a:t>
            </a:r>
            <a:r>
              <a:rPr lang="en-GB" sz="2200" dirty="0">
                <a:solidFill>
                  <a:srgbClr val="2EAAE1"/>
                </a:solidFill>
                <a:latin typeface="Arial"/>
                <a:cs typeface="Arial"/>
              </a:rPr>
              <a:t> </a:t>
            </a:r>
            <a:r>
              <a:rPr lang="en-GB" sz="2200" dirty="0" err="1">
                <a:solidFill>
                  <a:srgbClr val="2EAAE1"/>
                </a:solidFill>
                <a:latin typeface="Arial"/>
                <a:cs typeface="Arial"/>
              </a:rPr>
              <a:t>ymgynghorol</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t>
            </a:r>
            <a:r>
              <a:rPr lang="en-GB" sz="2200" dirty="0" err="1">
                <a:solidFill>
                  <a:srgbClr val="2EAAE1"/>
                </a:solidFill>
                <a:latin typeface="Arial"/>
                <a:cs typeface="Arial"/>
              </a:rPr>
              <a:t>leoliadau</a:t>
            </a:r>
            <a:r>
              <a:rPr lang="en-GB" sz="2200" dirty="0">
                <a:solidFill>
                  <a:srgbClr val="2EAAE1"/>
                </a:solidFill>
                <a:latin typeface="Arial"/>
                <a:cs typeface="Arial"/>
              </a:rPr>
              <a:t> </a:t>
            </a:r>
            <a:r>
              <a:rPr lang="en-GB" sz="2200" dirty="0" err="1">
                <a:solidFill>
                  <a:srgbClr val="2EAAE1"/>
                </a:solidFill>
                <a:latin typeface="Arial"/>
                <a:cs typeface="Arial"/>
              </a:rPr>
              <a:t>nas</a:t>
            </a:r>
            <a:r>
              <a:rPr lang="en-GB" sz="2200" dirty="0">
                <a:solidFill>
                  <a:srgbClr val="2EAAE1"/>
                </a:solidFill>
                <a:latin typeface="Arial"/>
                <a:cs typeface="Arial"/>
              </a:rPr>
              <a:t> </a:t>
            </a:r>
            <a:r>
              <a:rPr lang="en-GB" sz="2200" dirty="0" err="1">
                <a:solidFill>
                  <a:srgbClr val="2EAAE1"/>
                </a:solidFill>
                <a:latin typeface="Arial"/>
                <a:cs typeface="Arial"/>
              </a:rPr>
              <a:t>cynhelir</a:t>
            </a:r>
            <a:r>
              <a:rPr lang="en-GB" sz="2200" dirty="0">
                <a:solidFill>
                  <a:srgbClr val="2EAAE1"/>
                </a:solidFill>
                <a:latin typeface="Arial"/>
                <a:cs typeface="Arial"/>
              </a:rPr>
              <a:t> a </a:t>
            </a:r>
            <a:r>
              <a:rPr lang="en-GB" sz="2200" dirty="0" err="1">
                <a:solidFill>
                  <a:srgbClr val="2EAAE1"/>
                </a:solidFill>
                <a:latin typeface="Arial"/>
                <a:cs typeface="Arial"/>
              </a:rPr>
              <a:t>ariennir</a:t>
            </a:r>
            <a:r>
              <a:rPr lang="en-GB" sz="2200" dirty="0">
                <a:solidFill>
                  <a:srgbClr val="2EAAE1"/>
                </a:solidFill>
                <a:latin typeface="Arial"/>
                <a:cs typeface="Arial"/>
              </a:rPr>
              <a:t>.  </a:t>
            </a:r>
            <a:r>
              <a:rPr lang="en-GB" sz="2200" dirty="0" err="1">
                <a:solidFill>
                  <a:srgbClr val="2EAAE1"/>
                </a:solidFill>
                <a:latin typeface="Arial"/>
                <a:cs typeface="Arial"/>
              </a:rPr>
              <a:t>Mae’r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cynnwys</a:t>
            </a:r>
            <a:r>
              <a:rPr lang="en-GB" sz="2200" dirty="0">
                <a:solidFill>
                  <a:srgbClr val="2EAAE1"/>
                </a:solidFill>
                <a:latin typeface="Arial"/>
                <a:cs typeface="Arial"/>
              </a:rPr>
              <a:t> </a:t>
            </a:r>
            <a:r>
              <a:rPr lang="en-GB" sz="2200" dirty="0" err="1">
                <a:solidFill>
                  <a:srgbClr val="2EAAE1"/>
                </a:solidFill>
                <a:latin typeface="Arial"/>
                <a:cs typeface="Arial"/>
              </a:rPr>
              <a:t>astudiaethau</a:t>
            </a:r>
            <a:r>
              <a:rPr lang="en-GB" sz="2200" dirty="0">
                <a:solidFill>
                  <a:srgbClr val="2EAAE1"/>
                </a:solidFill>
                <a:latin typeface="Arial"/>
                <a:cs typeface="Arial"/>
              </a:rPr>
              <a:t> </a:t>
            </a:r>
            <a:r>
              <a:rPr lang="en-GB" sz="2200" dirty="0" err="1">
                <a:solidFill>
                  <a:srgbClr val="2EAAE1"/>
                </a:solidFill>
                <a:latin typeface="Arial"/>
                <a:cs typeface="Arial"/>
              </a:rPr>
              <a:t>achos</a:t>
            </a:r>
            <a:r>
              <a:rPr lang="en-GB" sz="2200" dirty="0">
                <a:solidFill>
                  <a:srgbClr val="2EAAE1"/>
                </a:solidFill>
                <a:latin typeface="Arial"/>
                <a:cs typeface="Arial"/>
              </a:rPr>
              <a:t> o </a:t>
            </a:r>
            <a:r>
              <a:rPr lang="en-GB" sz="2200" dirty="0" err="1">
                <a:solidFill>
                  <a:srgbClr val="2EAAE1"/>
                </a:solidFill>
                <a:latin typeface="Arial"/>
                <a:cs typeface="Arial"/>
              </a:rPr>
              <a:t>arfer</a:t>
            </a:r>
            <a:r>
              <a:rPr lang="en-GB" sz="2200" dirty="0">
                <a:solidFill>
                  <a:srgbClr val="2EAAE1"/>
                </a:solidFill>
                <a:latin typeface="Arial"/>
                <a:cs typeface="Arial"/>
              </a:rPr>
              <a:t> </a:t>
            </a:r>
            <a:r>
              <a:rPr lang="en-GB" sz="2200" dirty="0" err="1">
                <a:solidFill>
                  <a:srgbClr val="2EAAE1"/>
                </a:solidFill>
                <a:latin typeface="Arial"/>
                <a:cs typeface="Arial"/>
              </a:rPr>
              <a:t>orau</a:t>
            </a:r>
            <a:r>
              <a:rPr lang="en-GB" sz="2200" dirty="0">
                <a:solidFill>
                  <a:srgbClr val="2EAAE1"/>
                </a:solidFill>
                <a:latin typeface="Arial"/>
                <a:cs typeface="Arial"/>
              </a:rPr>
              <a:t> </a:t>
            </a:r>
            <a:r>
              <a:rPr lang="en-GB" sz="2200" dirty="0" err="1">
                <a:solidFill>
                  <a:srgbClr val="2EAAE1"/>
                </a:solidFill>
                <a:latin typeface="Arial"/>
                <a:cs typeface="Arial"/>
              </a:rPr>
              <a:t>sy’n</a:t>
            </a:r>
            <a:r>
              <a:rPr lang="en-GB" sz="2200" dirty="0">
                <a:solidFill>
                  <a:srgbClr val="2EAAE1"/>
                </a:solidFill>
                <a:latin typeface="Arial"/>
                <a:cs typeface="Arial"/>
              </a:rPr>
              <a:t> </a:t>
            </a:r>
            <a:r>
              <a:rPr lang="en-GB" sz="2200" dirty="0" err="1">
                <a:solidFill>
                  <a:srgbClr val="2EAAE1"/>
                </a:solidFill>
                <a:latin typeface="Arial"/>
                <a:cs typeface="Arial"/>
              </a:rPr>
              <a:t>dangos</a:t>
            </a:r>
            <a:r>
              <a:rPr lang="en-GB" sz="2200" dirty="0">
                <a:solidFill>
                  <a:srgbClr val="2EAAE1"/>
                </a:solidFill>
                <a:latin typeface="Arial"/>
                <a:cs typeface="Arial"/>
              </a:rPr>
              <a:t> </a:t>
            </a:r>
            <a:r>
              <a:rPr lang="en-GB" sz="2200" dirty="0" err="1">
                <a:solidFill>
                  <a:srgbClr val="2EAAE1"/>
                </a:solidFill>
                <a:latin typeface="Arial"/>
                <a:cs typeface="Arial"/>
              </a:rPr>
              <a:t>effaith</a:t>
            </a:r>
            <a:r>
              <a:rPr lang="en-GB" sz="2200" dirty="0">
                <a:solidFill>
                  <a:srgbClr val="2EAAE1"/>
                </a:solidFill>
                <a:latin typeface="Arial"/>
                <a:cs typeface="Arial"/>
              </a:rPr>
              <a:t> </a:t>
            </a:r>
            <a:r>
              <a:rPr lang="en-GB" sz="2200" dirty="0" err="1">
                <a:solidFill>
                  <a:srgbClr val="2EAAE1"/>
                </a:solidFill>
                <a:latin typeface="Arial"/>
                <a:cs typeface="Arial"/>
              </a:rPr>
              <a:t>athrawon</a:t>
            </a:r>
            <a:r>
              <a:rPr lang="en-GB" sz="2200" dirty="0">
                <a:solidFill>
                  <a:srgbClr val="2EAAE1"/>
                </a:solidFill>
                <a:latin typeface="Arial"/>
                <a:cs typeface="Arial"/>
              </a:rPr>
              <a:t> </a:t>
            </a:r>
            <a:r>
              <a:rPr lang="en-GB" sz="2200" dirty="0" err="1">
                <a:solidFill>
                  <a:srgbClr val="2EAAE1"/>
                </a:solidFill>
                <a:latin typeface="Arial"/>
                <a:cs typeface="Arial"/>
              </a:rPr>
              <a:t>ymgynghorol</a:t>
            </a:r>
            <a:r>
              <a:rPr lang="en-GB" sz="2200" dirty="0">
                <a:solidFill>
                  <a:srgbClr val="2EAAE1"/>
                </a:solidFill>
                <a:latin typeface="Arial"/>
                <a:cs typeface="Arial"/>
              </a:rPr>
              <a:t>.</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Mae’r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wedi’i</a:t>
            </a:r>
            <a:r>
              <a:rPr lang="en-GB" sz="2200" dirty="0">
                <a:solidFill>
                  <a:srgbClr val="2EAAE1"/>
                </a:solidFill>
                <a:latin typeface="Arial"/>
                <a:cs typeface="Arial"/>
              </a:rPr>
              <a:t> </a:t>
            </a:r>
            <a:r>
              <a:rPr lang="en-GB" sz="2200" dirty="0" err="1">
                <a:solidFill>
                  <a:srgbClr val="2EAAE1"/>
                </a:solidFill>
                <a:latin typeface="Arial"/>
                <a:cs typeface="Arial"/>
              </a:rPr>
              <a:t>seilio</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t>
            </a:r>
            <a:r>
              <a:rPr lang="en-GB" sz="2200" dirty="0" err="1">
                <a:solidFill>
                  <a:srgbClr val="2EAAE1"/>
                </a:solidFill>
                <a:latin typeface="Arial"/>
                <a:cs typeface="Arial"/>
              </a:rPr>
              <a:t>ymweliadau</a:t>
            </a:r>
            <a:r>
              <a:rPr lang="en-GB" sz="2200" dirty="0">
                <a:solidFill>
                  <a:srgbClr val="2EAAE1"/>
                </a:solidFill>
                <a:latin typeface="Arial"/>
                <a:cs typeface="Arial"/>
              </a:rPr>
              <a:t> â 14 o </a:t>
            </a:r>
            <a:r>
              <a:rPr lang="en-GB" sz="2200" dirty="0" err="1">
                <a:solidFill>
                  <a:srgbClr val="2EAAE1"/>
                </a:solidFill>
                <a:latin typeface="Arial"/>
                <a:cs typeface="Arial"/>
              </a:rPr>
              <a:t>leoliadau</a:t>
            </a:r>
            <a:r>
              <a:rPr lang="en-GB" sz="2200" dirty="0">
                <a:solidFill>
                  <a:srgbClr val="2EAAE1"/>
                </a:solidFill>
                <a:latin typeface="Arial"/>
                <a:cs typeface="Arial"/>
              </a:rPr>
              <a:t> a </a:t>
            </a:r>
            <a:r>
              <a:rPr lang="en-GB" sz="2200" dirty="0" err="1">
                <a:solidFill>
                  <a:srgbClr val="2EAAE1"/>
                </a:solidFill>
                <a:latin typeface="Arial"/>
                <a:cs typeface="Arial"/>
              </a:rPr>
              <a:t>thystiolaeth</a:t>
            </a:r>
            <a:r>
              <a:rPr lang="en-GB" sz="2200" dirty="0">
                <a:solidFill>
                  <a:srgbClr val="2EAAE1"/>
                </a:solidFill>
                <a:latin typeface="Arial"/>
                <a:cs typeface="Arial"/>
              </a:rPr>
              <a:t> o </a:t>
            </a:r>
            <a:r>
              <a:rPr lang="en-GB" sz="2200" dirty="0" err="1">
                <a:solidFill>
                  <a:srgbClr val="2EAAE1"/>
                </a:solidFill>
                <a:latin typeface="Arial"/>
                <a:cs typeface="Arial"/>
              </a:rPr>
              <a:t>saith</a:t>
            </a:r>
            <a:r>
              <a:rPr lang="en-GB" sz="2200" dirty="0">
                <a:solidFill>
                  <a:srgbClr val="2EAAE1"/>
                </a:solidFill>
                <a:latin typeface="Arial"/>
                <a:cs typeface="Arial"/>
              </a:rPr>
              <a:t> </a:t>
            </a:r>
            <a:r>
              <a:rPr lang="en-GB" sz="2200" dirty="0" err="1">
                <a:solidFill>
                  <a:srgbClr val="2EAAE1"/>
                </a:solidFill>
                <a:latin typeface="Arial"/>
                <a:cs typeface="Arial"/>
              </a:rPr>
              <a:t>awdurdod</a:t>
            </a:r>
            <a:r>
              <a:rPr lang="en-GB" sz="2200" dirty="0">
                <a:solidFill>
                  <a:srgbClr val="2EAAE1"/>
                </a:solidFill>
                <a:latin typeface="Arial"/>
                <a:cs typeface="Arial"/>
              </a:rPr>
              <a:t> </a:t>
            </a:r>
            <a:r>
              <a:rPr lang="en-GB" sz="2200" dirty="0" err="1">
                <a:solidFill>
                  <a:srgbClr val="2EAAE1"/>
                </a:solidFill>
                <a:latin typeface="Arial"/>
                <a:cs typeface="Arial"/>
              </a:rPr>
              <a:t>lleol</a:t>
            </a:r>
            <a:r>
              <a:rPr lang="en-GB" sz="2200" dirty="0">
                <a:solidFill>
                  <a:srgbClr val="2EAAE1"/>
                </a:solidFill>
                <a:latin typeface="Arial"/>
                <a:cs typeface="Arial"/>
              </a:rPr>
              <a:t> a </a:t>
            </a:r>
            <a:r>
              <a:rPr lang="en-GB" sz="2200" dirty="0" err="1">
                <a:solidFill>
                  <a:srgbClr val="2EAAE1"/>
                </a:solidFill>
                <a:latin typeface="Arial"/>
                <a:cs typeface="Arial"/>
              </a:rPr>
              <a:t>phob</a:t>
            </a:r>
            <a:r>
              <a:rPr lang="en-GB" sz="2200" dirty="0">
                <a:solidFill>
                  <a:srgbClr val="2EAAE1"/>
                </a:solidFill>
                <a:latin typeface="Arial"/>
                <a:cs typeface="Arial"/>
              </a:rPr>
              <a:t> </a:t>
            </a:r>
            <a:r>
              <a:rPr lang="en-GB" sz="2200" dirty="0" err="1">
                <a:solidFill>
                  <a:srgbClr val="2EAAE1"/>
                </a:solidFill>
                <a:latin typeface="Arial"/>
                <a:cs typeface="Arial"/>
              </a:rPr>
              <a:t>consortiwm</a:t>
            </a:r>
            <a:r>
              <a:rPr lang="en-GB" sz="2200" dirty="0">
                <a:solidFill>
                  <a:srgbClr val="2EAAE1"/>
                </a:solidFill>
                <a:latin typeface="Arial"/>
                <a:cs typeface="Arial"/>
              </a:rPr>
              <a:t> </a:t>
            </a:r>
            <a:r>
              <a:rPr lang="en-GB" sz="2200" dirty="0" err="1">
                <a:solidFill>
                  <a:srgbClr val="2EAAE1"/>
                </a:solidFill>
                <a:latin typeface="Arial"/>
                <a:cs typeface="Arial"/>
              </a:rPr>
              <a:t>rhanbarthol</a:t>
            </a:r>
            <a:r>
              <a:rPr lang="en-GB" sz="2200" dirty="0">
                <a:solidFill>
                  <a:srgbClr val="2EAAE1"/>
                </a:solidFill>
                <a:latin typeface="Arial"/>
                <a:cs typeface="Arial"/>
              </a:rPr>
              <a:t>.  Mae </a:t>
            </a:r>
            <a:r>
              <a:rPr lang="en-GB" sz="2200" dirty="0" err="1">
                <a:solidFill>
                  <a:srgbClr val="2EAAE1"/>
                </a:solidFill>
                <a:latin typeface="Arial"/>
                <a:cs typeface="Arial"/>
              </a:rPr>
              <a:t>hefyd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ystyried</a:t>
            </a:r>
            <a:r>
              <a:rPr lang="en-GB" sz="2200" dirty="0">
                <a:solidFill>
                  <a:srgbClr val="2EAAE1"/>
                </a:solidFill>
                <a:latin typeface="Arial"/>
                <a:cs typeface="Arial"/>
              </a:rPr>
              <a:t> </a:t>
            </a:r>
            <a:r>
              <a:rPr lang="en-GB" sz="2200" dirty="0" err="1">
                <a:solidFill>
                  <a:srgbClr val="2EAAE1"/>
                </a:solidFill>
                <a:latin typeface="Arial"/>
                <a:cs typeface="Arial"/>
              </a:rPr>
              <a:t>tystiolaeth</a:t>
            </a:r>
            <a:r>
              <a:rPr lang="en-GB" sz="2200" dirty="0">
                <a:solidFill>
                  <a:srgbClr val="2EAAE1"/>
                </a:solidFill>
                <a:latin typeface="Arial"/>
                <a:cs typeface="Arial"/>
              </a:rPr>
              <a:t> o </a:t>
            </a:r>
            <a:r>
              <a:rPr lang="en-GB" sz="2200" dirty="0" err="1">
                <a:solidFill>
                  <a:srgbClr val="2EAAE1"/>
                </a:solidFill>
                <a:latin typeface="Arial"/>
                <a:cs typeface="Arial"/>
              </a:rPr>
              <a:t>arolygiadau</a:t>
            </a:r>
            <a:r>
              <a:rPr lang="en-GB" sz="2200" dirty="0">
                <a:solidFill>
                  <a:srgbClr val="2EAAE1"/>
                </a:solidFill>
                <a:latin typeface="Arial"/>
                <a:cs typeface="Arial"/>
              </a:rPr>
              <a:t> </a:t>
            </a:r>
            <a:r>
              <a:rPr lang="en-GB" sz="2200" dirty="0" err="1">
                <a:solidFill>
                  <a:srgbClr val="2EAAE1"/>
                </a:solidFill>
                <a:latin typeface="Arial"/>
                <a:cs typeface="Arial"/>
              </a:rPr>
              <a:t>Estyn</a:t>
            </a:r>
            <a:r>
              <a:rPr lang="en-GB" sz="2200" dirty="0">
                <a:solidFill>
                  <a:srgbClr val="2EAAE1"/>
                </a:solidFill>
                <a:latin typeface="Arial"/>
                <a:cs typeface="Arial"/>
              </a:rPr>
              <a:t> o </a:t>
            </a:r>
            <a:r>
              <a:rPr lang="en-GB" sz="2200" dirty="0" err="1">
                <a:solidFill>
                  <a:srgbClr val="2EAAE1"/>
                </a:solidFill>
                <a:latin typeface="Arial"/>
                <a:cs typeface="Arial"/>
              </a:rPr>
              <a:t>leoliadau</a:t>
            </a:r>
            <a:r>
              <a:rPr lang="en-GB" sz="2200" dirty="0">
                <a:solidFill>
                  <a:srgbClr val="2EAAE1"/>
                </a:solidFill>
                <a:latin typeface="Arial"/>
                <a:cs typeface="Arial"/>
              </a:rPr>
              <a:t> </a:t>
            </a:r>
            <a:r>
              <a:rPr lang="en-GB" sz="2200" dirty="0" err="1">
                <a:solidFill>
                  <a:srgbClr val="2EAAE1"/>
                </a:solidFill>
                <a:latin typeface="Arial"/>
                <a:cs typeface="Arial"/>
              </a:rPr>
              <a:t>nas</a:t>
            </a:r>
            <a:r>
              <a:rPr lang="en-GB" sz="2200" dirty="0">
                <a:solidFill>
                  <a:srgbClr val="2EAAE1"/>
                </a:solidFill>
                <a:latin typeface="Arial"/>
                <a:cs typeface="Arial"/>
              </a:rPr>
              <a:t> </a:t>
            </a:r>
            <a:r>
              <a:rPr lang="en-GB" sz="2200" dirty="0" err="1">
                <a:solidFill>
                  <a:srgbClr val="2EAAE1"/>
                </a:solidFill>
                <a:latin typeface="Arial"/>
                <a:cs typeface="Arial"/>
              </a:rPr>
              <a:t>cynhelir</a:t>
            </a:r>
            <a:r>
              <a:rPr lang="en-GB" sz="2200" dirty="0">
                <a:solidFill>
                  <a:srgbClr val="2EAAE1"/>
                </a:solidFill>
                <a:latin typeface="Arial"/>
                <a:cs typeface="Arial"/>
              </a:rPr>
              <a:t> </a:t>
            </a:r>
            <a:r>
              <a:rPr lang="en-GB" sz="2200" dirty="0" err="1">
                <a:solidFill>
                  <a:srgbClr val="2EAAE1"/>
                </a:solidFill>
                <a:latin typeface="Arial"/>
                <a:cs typeface="Arial"/>
              </a:rPr>
              <a:t>er</a:t>
            </a:r>
            <a:r>
              <a:rPr lang="en-GB" sz="2200" dirty="0">
                <a:solidFill>
                  <a:srgbClr val="2EAAE1"/>
                </a:solidFill>
                <a:latin typeface="Arial"/>
                <a:cs typeface="Arial"/>
              </a:rPr>
              <a:t> 2010.</a:t>
            </a:r>
          </a:p>
          <a:p>
            <a:pPr marR="5080" algn="r">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3385542"/>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This report examines the impact of advisory teachers on funded non-maintained settings.  The report includes case studies of best practice illustrating the impact of advisory teachers.  </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The report is based on visits to 14 settings and evidence from seven local authorities and all regional consortia.  It also takes account of evidence from </a:t>
            </a:r>
            <a:r>
              <a:rPr lang="en-GB" sz="2200" dirty="0" err="1">
                <a:solidFill>
                  <a:srgbClr val="414042"/>
                </a:solidFill>
                <a:latin typeface="Arial"/>
                <a:cs typeface="Arial"/>
              </a:rPr>
              <a:t>Estyn’s</a:t>
            </a:r>
            <a:r>
              <a:rPr lang="en-GB" sz="2200" dirty="0">
                <a:solidFill>
                  <a:srgbClr val="414042"/>
                </a:solidFill>
                <a:latin typeface="Arial"/>
                <a:cs typeface="Arial"/>
              </a:rPr>
              <a:t> inspections of non-maintained settings since 2010.</a:t>
            </a:r>
            <a:endParaRPr sz="22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2693045"/>
          </a:xfrm>
          <a:prstGeom prst="rect">
            <a:avLst/>
          </a:prstGeom>
        </p:spPr>
        <p:txBody>
          <a:bodyPr vert="horz" wrap="square" lIns="0" tIns="0" rIns="0" bIns="0" rtlCol="0">
            <a:spAutoFit/>
          </a:bodyPr>
          <a:lstStyle/>
          <a:p>
            <a:pPr marL="12700">
              <a:lnSpc>
                <a:spcPct val="100000"/>
              </a:lnSpc>
            </a:pPr>
            <a:r>
              <a:rPr lang="nl-NL" spc="-10" dirty="0"/>
              <a:t>Dolen we i’r adroddiad </a:t>
            </a:r>
            <a:r>
              <a:rPr lang="nl-NL" spc="-10" dirty="0" smtClean="0"/>
              <a:t/>
            </a:r>
            <a:br>
              <a:rPr lang="nl-NL" spc="-10" dirty="0" smtClean="0"/>
            </a:br>
            <a:r>
              <a:rPr lang="nl-NL" spc="-10" dirty="0" smtClean="0"/>
              <a:t>llawn:</a:t>
            </a:r>
            <a:br>
              <a:rPr lang="nl-NL" spc="-10" dirty="0" smtClean="0"/>
            </a:br>
            <a:r>
              <a:rPr lang="nl-NL" spc="-10" dirty="0"/>
              <a:t/>
            </a:r>
            <a:br>
              <a:rPr lang="nl-NL" spc="-10" dirty="0"/>
            </a:br>
            <a:r>
              <a:rPr lang="nl-NL" spc="-10" dirty="0" smtClean="0"/>
              <a:t>www.</a:t>
            </a:r>
            <a:r>
              <a:rPr lang="nl-NL" spc="-10" dirty="0"/>
              <a:t/>
            </a:r>
            <a:br>
              <a:rPr lang="nl-NL" spc="-10" dirty="0"/>
            </a:br>
            <a:endParaRPr lang="en-GB" spc="-10" dirty="0"/>
          </a:p>
        </p:txBody>
      </p:sp>
      <p:sp>
        <p:nvSpPr>
          <p:cNvPr id="4" name="object 4"/>
          <p:cNvSpPr txBox="1"/>
          <p:nvPr/>
        </p:nvSpPr>
        <p:spPr>
          <a:xfrm>
            <a:off x="6615620" y="1715989"/>
            <a:ext cx="6196738" cy="2154436"/>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Web-link to full report</a:t>
            </a:r>
            <a:r>
              <a:rPr lang="en-GB" sz="3500" b="1" spc="-5" dirty="0" smtClean="0">
                <a:solidFill>
                  <a:srgbClr val="414042"/>
                </a:solidFill>
                <a:latin typeface="Arial"/>
                <a:cs typeface="Arial"/>
              </a:rPr>
              <a:t>:</a:t>
            </a:r>
          </a:p>
          <a:p>
            <a:pPr marL="12700">
              <a:lnSpc>
                <a:spcPct val="100000"/>
              </a:lnSpc>
            </a:pPr>
            <a:endParaRPr lang="en-GB" sz="3500" b="1" spc="-5" dirty="0">
              <a:solidFill>
                <a:srgbClr val="414042"/>
              </a:solidFill>
              <a:latin typeface="Arial"/>
              <a:cs typeface="Arial"/>
            </a:endParaRPr>
          </a:p>
          <a:p>
            <a:pPr marL="12700">
              <a:lnSpc>
                <a:spcPct val="100000"/>
              </a:lnSpc>
            </a:pPr>
            <a:endParaRPr lang="en-GB" sz="3500" b="1" spc="-5" dirty="0" smtClean="0">
              <a:solidFill>
                <a:srgbClr val="414042"/>
              </a:solidFill>
              <a:latin typeface="Arial"/>
              <a:cs typeface="Arial"/>
            </a:endParaRPr>
          </a:p>
          <a:p>
            <a:pPr marL="12700">
              <a:lnSpc>
                <a:spcPct val="100000"/>
              </a:lnSpc>
            </a:pPr>
            <a:r>
              <a:rPr lang="en-GB" sz="3500" b="1" spc="-5" dirty="0" smtClean="0">
                <a:solidFill>
                  <a:srgbClr val="414042"/>
                </a:solidFill>
                <a:latin typeface="Arial"/>
                <a:cs typeface="Arial"/>
              </a:rPr>
              <a:t>www.</a:t>
            </a:r>
            <a:endParaRPr lang="en-GB" sz="3500" b="1" spc="-5" dirty="0">
              <a:solidFill>
                <a:srgbClr val="414042"/>
              </a:solidFill>
              <a:latin typeface="Arial"/>
              <a:cs typeface="Arial"/>
            </a:endParaRP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4108034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077218"/>
          </a:xfrm>
          <a:prstGeom prst="rect">
            <a:avLst/>
          </a:prstGeom>
        </p:spPr>
        <p:txBody>
          <a:bodyPr vert="horz" wrap="square" lIns="0" tIns="0" rIns="0" bIns="0" rtlCol="0">
            <a:spAutoFit/>
          </a:bodyPr>
          <a:lstStyle/>
          <a:p>
            <a:pPr marL="12700">
              <a:lnSpc>
                <a:spcPct val="100000"/>
              </a:lnSpc>
            </a:pPr>
            <a:r>
              <a:rPr lang="nl-NL" spc="-10" dirty="0"/>
              <a:t>Cwestiynau...</a:t>
            </a:r>
            <a:br>
              <a:rPr lang="nl-NL" spc="-10" dirty="0"/>
            </a:br>
            <a:endParaRPr lang="en-GB" spc="-10"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Questions…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771751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140142"/>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2100" spc="-5" dirty="0" smtClean="0"/>
              <a:t>Mae </a:t>
            </a:r>
            <a:r>
              <a:rPr lang="en-GB" sz="2100" spc="-5" dirty="0" err="1" smtClean="0"/>
              <a:t>rôl</a:t>
            </a:r>
            <a:r>
              <a:rPr lang="en-GB" sz="2100" spc="-5" dirty="0" smtClean="0"/>
              <a:t> </a:t>
            </a:r>
            <a:r>
              <a:rPr lang="en-GB" sz="2100" spc="-5" dirty="0" err="1" smtClean="0"/>
              <a:t>athrawon</a:t>
            </a:r>
            <a:r>
              <a:rPr lang="en-GB" sz="2100" spc="-5" dirty="0" smtClean="0"/>
              <a:t> </a:t>
            </a:r>
            <a:r>
              <a:rPr lang="en-GB" sz="2100" spc="-5" dirty="0" err="1" smtClean="0"/>
              <a:t>ymgynghorol</a:t>
            </a:r>
            <a:r>
              <a:rPr lang="en-GB" sz="2100" spc="-5" dirty="0" smtClean="0"/>
              <a:t> </a:t>
            </a:r>
            <a:r>
              <a:rPr lang="en-GB" sz="2100" spc="-5" dirty="0" err="1" smtClean="0"/>
              <a:t>yn</a:t>
            </a:r>
            <a:r>
              <a:rPr lang="en-GB" sz="2100" spc="-5" dirty="0" smtClean="0"/>
              <a:t> y sector </a:t>
            </a:r>
            <a:r>
              <a:rPr lang="en-GB" sz="2100" spc="-5" dirty="0" err="1" smtClean="0"/>
              <a:t>nas</a:t>
            </a:r>
            <a:r>
              <a:rPr lang="en-GB" sz="2100" spc="-5" dirty="0" smtClean="0"/>
              <a:t> </a:t>
            </a:r>
            <a:r>
              <a:rPr lang="en-GB" sz="2100" spc="-5" dirty="0" err="1" smtClean="0"/>
              <a:t>cynhelir</a:t>
            </a:r>
            <a:r>
              <a:rPr lang="en-GB" sz="2100" spc="-5" dirty="0" smtClean="0"/>
              <a:t> </a:t>
            </a:r>
            <a:r>
              <a:rPr lang="en-GB" sz="2100" spc="-5" dirty="0" err="1" smtClean="0"/>
              <a:t>wedi</a:t>
            </a:r>
            <a:r>
              <a:rPr lang="en-GB" sz="2100" spc="-5" dirty="0" smtClean="0"/>
              <a:t> </a:t>
            </a:r>
            <a:r>
              <a:rPr lang="en-GB" sz="2100" spc="-5" dirty="0" err="1" smtClean="0"/>
              <a:t>newid</a:t>
            </a:r>
            <a:r>
              <a:rPr lang="en-GB" sz="2100" spc="-5" dirty="0" smtClean="0"/>
              <a:t> </a:t>
            </a:r>
            <a:r>
              <a:rPr lang="en-GB" sz="2100" spc="-5" dirty="0" err="1" smtClean="0"/>
              <a:t>dros</a:t>
            </a:r>
            <a:r>
              <a:rPr lang="en-GB" sz="2100" spc="-5" dirty="0" smtClean="0"/>
              <a:t> </a:t>
            </a:r>
            <a:r>
              <a:rPr lang="en-GB" sz="2100" spc="-5" dirty="0" err="1" smtClean="0"/>
              <a:t>amser</a:t>
            </a:r>
            <a:r>
              <a:rPr lang="en-GB" sz="2100" spc="-5" dirty="0" smtClean="0"/>
              <a:t>.  I </a:t>
            </a:r>
            <a:r>
              <a:rPr lang="en-GB" sz="2100" spc="-5" dirty="0" err="1" smtClean="0"/>
              <a:t>ddechrau</a:t>
            </a:r>
            <a:r>
              <a:rPr lang="en-GB" sz="2100" spc="-5" dirty="0" smtClean="0"/>
              <a:t>, </a:t>
            </a:r>
            <a:r>
              <a:rPr lang="en-GB" sz="2100" spc="-5" dirty="0" err="1" smtClean="0"/>
              <a:t>roedd</a:t>
            </a:r>
            <a:r>
              <a:rPr lang="en-GB" sz="2100" spc="-5" dirty="0" smtClean="0"/>
              <a:t> </a:t>
            </a:r>
            <a:r>
              <a:rPr lang="en-GB" sz="2100" spc="-5" dirty="0" err="1" smtClean="0"/>
              <a:t>athrawon</a:t>
            </a:r>
            <a:r>
              <a:rPr lang="en-GB" sz="2100" spc="-5" dirty="0" smtClean="0"/>
              <a:t> </a:t>
            </a:r>
            <a:r>
              <a:rPr lang="en-GB" sz="2100" spc="-5" dirty="0" err="1" smtClean="0"/>
              <a:t>ymgynghorol</a:t>
            </a:r>
            <a:r>
              <a:rPr lang="en-GB" sz="2100" spc="-5" dirty="0" smtClean="0"/>
              <a:t> </a:t>
            </a:r>
            <a:r>
              <a:rPr lang="en-GB" sz="2100" spc="-5" dirty="0" err="1" smtClean="0"/>
              <a:t>yn</a:t>
            </a:r>
            <a:r>
              <a:rPr lang="en-GB" sz="2100" spc="-5" dirty="0" smtClean="0"/>
              <a:t> </a:t>
            </a:r>
            <a:r>
              <a:rPr lang="en-GB" sz="2100" spc="-5" dirty="0" err="1" smtClean="0"/>
              <a:t>modelu</a:t>
            </a:r>
            <a:r>
              <a:rPr lang="en-GB" sz="2100" spc="-5" dirty="0" smtClean="0"/>
              <a:t> </a:t>
            </a:r>
            <a:r>
              <a:rPr lang="en-GB" sz="2100" spc="-5" dirty="0" err="1" smtClean="0"/>
              <a:t>arfer</a:t>
            </a:r>
            <a:r>
              <a:rPr lang="en-GB" sz="2100" spc="-5" dirty="0" smtClean="0"/>
              <a:t> </a:t>
            </a:r>
            <a:r>
              <a:rPr lang="en-GB" sz="2100" spc="-5" dirty="0" err="1" smtClean="0"/>
              <a:t>dda</a:t>
            </a:r>
            <a:r>
              <a:rPr lang="en-GB" sz="2100" spc="-5" dirty="0" smtClean="0"/>
              <a:t>, </a:t>
            </a:r>
            <a:r>
              <a:rPr lang="en-GB" sz="2100" spc="-5" dirty="0" err="1" smtClean="0"/>
              <a:t>yn</a:t>
            </a:r>
            <a:r>
              <a:rPr lang="en-GB" sz="2100" spc="-5" dirty="0" smtClean="0"/>
              <a:t> </a:t>
            </a:r>
            <a:r>
              <a:rPr lang="en-GB" sz="2100" spc="-5" dirty="0" err="1" smtClean="0"/>
              <a:t>bennaf</a:t>
            </a:r>
            <a:r>
              <a:rPr lang="en-GB" sz="2100" spc="-5" dirty="0" smtClean="0"/>
              <a:t>.  </a:t>
            </a:r>
            <a:r>
              <a:rPr lang="en-GB" sz="2100" spc="-5" dirty="0" err="1" smtClean="0"/>
              <a:t>Erbyn</a:t>
            </a:r>
            <a:r>
              <a:rPr lang="en-GB" sz="2100" spc="-5" dirty="0" smtClean="0"/>
              <a:t> </a:t>
            </a:r>
            <a:r>
              <a:rPr lang="en-GB" sz="2100" spc="-5" dirty="0" err="1" smtClean="0"/>
              <a:t>hyn</a:t>
            </a:r>
            <a:r>
              <a:rPr lang="en-GB" sz="2100" spc="-5" dirty="0" smtClean="0"/>
              <a:t>, </a:t>
            </a:r>
            <a:r>
              <a:rPr lang="en-GB" sz="2100" spc="-5" dirty="0" err="1" smtClean="0"/>
              <a:t>mae</a:t>
            </a:r>
            <a:r>
              <a:rPr lang="en-GB" sz="2100" spc="-5" dirty="0" smtClean="0"/>
              <a:t> </a:t>
            </a:r>
            <a:r>
              <a:rPr lang="en-GB" sz="2100" spc="-5" dirty="0" err="1" smtClean="0"/>
              <a:t>athrawon</a:t>
            </a:r>
            <a:r>
              <a:rPr lang="en-GB" sz="2100" spc="-5" dirty="0" smtClean="0"/>
              <a:t> </a:t>
            </a:r>
            <a:r>
              <a:rPr lang="en-GB" sz="2100" spc="-5" dirty="0" err="1" smtClean="0"/>
              <a:t>ymgynghorol</a:t>
            </a:r>
            <a:r>
              <a:rPr lang="en-GB" sz="2100" spc="-5" dirty="0" smtClean="0"/>
              <a:t> </a:t>
            </a:r>
            <a:r>
              <a:rPr lang="en-GB" sz="2100" spc="-5" dirty="0" err="1" smtClean="0"/>
              <a:t>yn</a:t>
            </a:r>
            <a:r>
              <a:rPr lang="en-GB" sz="2100" spc="-5" dirty="0" smtClean="0"/>
              <a:t> </a:t>
            </a:r>
            <a:r>
              <a:rPr lang="en-GB" sz="2100" spc="-5" dirty="0" err="1" smtClean="0"/>
              <a:t>darparu</a:t>
            </a:r>
            <a:r>
              <a:rPr lang="en-GB" sz="2100" spc="-5" dirty="0" smtClean="0"/>
              <a:t> </a:t>
            </a:r>
            <a:r>
              <a:rPr lang="en-GB" sz="2100" spc="-5" dirty="0" err="1" smtClean="0"/>
              <a:t>mwy</a:t>
            </a:r>
            <a:r>
              <a:rPr lang="en-GB" sz="2100" spc="-5" dirty="0" smtClean="0"/>
              <a:t> o </a:t>
            </a:r>
            <a:r>
              <a:rPr lang="en-GB" sz="2100" spc="-5" dirty="0" err="1" smtClean="0"/>
              <a:t>gymorth</a:t>
            </a:r>
            <a:r>
              <a:rPr lang="en-GB" sz="2100" spc="-5" dirty="0" smtClean="0"/>
              <a:t> </a:t>
            </a:r>
            <a:r>
              <a:rPr lang="en-GB" sz="2100" spc="-5" dirty="0" err="1" smtClean="0"/>
              <a:t>ar</a:t>
            </a:r>
            <a:r>
              <a:rPr lang="en-GB" sz="2100" spc="-5" dirty="0" smtClean="0"/>
              <a:t> </a:t>
            </a:r>
            <a:r>
              <a:rPr lang="en-GB" sz="2100" spc="-5" dirty="0" err="1" smtClean="0"/>
              <a:t>gyfer</a:t>
            </a:r>
            <a:r>
              <a:rPr lang="en-GB" sz="2100" spc="-5" dirty="0" smtClean="0"/>
              <a:t> </a:t>
            </a:r>
            <a:r>
              <a:rPr lang="en-GB" sz="2100" spc="-5" dirty="0" err="1" smtClean="0"/>
              <a:t>rheoli</a:t>
            </a:r>
            <a:r>
              <a:rPr lang="en-GB" sz="2100" spc="-5" dirty="0" smtClean="0"/>
              <a:t> a </a:t>
            </a:r>
            <a:r>
              <a:rPr lang="en-GB" sz="2100" spc="-5" dirty="0" err="1" smtClean="0"/>
              <a:t>gweinyddu</a:t>
            </a:r>
            <a:r>
              <a:rPr lang="en-GB" sz="2100" spc="-5" dirty="0" smtClean="0"/>
              <a:t>, </a:t>
            </a:r>
            <a:r>
              <a:rPr lang="en-GB" sz="2100" spc="-5" dirty="0" err="1" smtClean="0"/>
              <a:t>ond</a:t>
            </a:r>
            <a:r>
              <a:rPr lang="en-GB" sz="2100" spc="-5" dirty="0" smtClean="0"/>
              <a:t> </a:t>
            </a:r>
            <a:r>
              <a:rPr lang="en-GB" sz="2100" spc="-5" dirty="0" err="1" smtClean="0"/>
              <a:t>llai</a:t>
            </a:r>
            <a:r>
              <a:rPr lang="en-GB" sz="2100" spc="-5" dirty="0" smtClean="0"/>
              <a:t> </a:t>
            </a:r>
            <a:r>
              <a:rPr lang="en-GB" sz="2100" spc="-5" dirty="0" err="1" smtClean="0"/>
              <a:t>ar</a:t>
            </a:r>
            <a:r>
              <a:rPr lang="en-GB" sz="2100" spc="-5" dirty="0" smtClean="0"/>
              <a:t> </a:t>
            </a:r>
            <a:r>
              <a:rPr lang="en-GB" sz="2100" spc="-5" dirty="0" err="1" smtClean="0"/>
              <a:t>gyfer</a:t>
            </a:r>
            <a:r>
              <a:rPr lang="en-GB" sz="2100" spc="-5" dirty="0" smtClean="0"/>
              <a:t> </a:t>
            </a:r>
            <a:r>
              <a:rPr lang="en-GB" sz="2100" spc="-5" dirty="0" err="1" smtClean="0"/>
              <a:t>addysgu</a:t>
            </a:r>
            <a:r>
              <a:rPr lang="en-GB" sz="2100" spc="-5" dirty="0" smtClean="0"/>
              <a:t> a </a:t>
            </a:r>
            <a:r>
              <a:rPr lang="en-GB" sz="2100" spc="-5" dirty="0" err="1" smtClean="0"/>
              <a:t>dysgu</a:t>
            </a:r>
            <a:r>
              <a:rPr lang="en-GB" sz="2100" spc="-5" dirty="0" smtClean="0"/>
              <a:t>.  </a:t>
            </a:r>
            <a:r>
              <a:rPr lang="en-GB" sz="2100" spc="-5" dirty="0" err="1" smtClean="0"/>
              <a:t>Fodd</a:t>
            </a:r>
            <a:r>
              <a:rPr lang="en-GB" sz="2100" spc="-5" dirty="0" smtClean="0"/>
              <a:t> </a:t>
            </a:r>
            <a:r>
              <a:rPr lang="en-GB" sz="2100" spc="-5" dirty="0" err="1" smtClean="0"/>
              <a:t>bynnag</a:t>
            </a:r>
            <a:r>
              <a:rPr lang="en-GB" sz="2100" spc="-5" dirty="0" smtClean="0"/>
              <a:t>, </a:t>
            </a:r>
            <a:r>
              <a:rPr lang="en-GB" sz="2100" spc="-5" dirty="0" err="1" smtClean="0"/>
              <a:t>mae</a:t>
            </a:r>
            <a:r>
              <a:rPr lang="en-GB" sz="2100" spc="-5" dirty="0" smtClean="0"/>
              <a:t> </a:t>
            </a:r>
            <a:r>
              <a:rPr lang="en-GB" sz="2100" spc="-5" dirty="0" err="1" smtClean="0"/>
              <a:t>gan</a:t>
            </a:r>
            <a:r>
              <a:rPr lang="en-GB" sz="2100" spc="-5" dirty="0" smtClean="0"/>
              <a:t> y sector </a:t>
            </a:r>
            <a:r>
              <a:rPr lang="en-GB" sz="2100" spc="-5" dirty="0" err="1" smtClean="0"/>
              <a:t>nas</a:t>
            </a:r>
            <a:r>
              <a:rPr lang="en-GB" sz="2100" spc="-5" dirty="0" smtClean="0"/>
              <a:t> </a:t>
            </a:r>
            <a:r>
              <a:rPr lang="en-GB" sz="2100" spc="-5" dirty="0" err="1" smtClean="0"/>
              <a:t>cynhelir</a:t>
            </a:r>
            <a:r>
              <a:rPr lang="en-GB" sz="2100" spc="-5" dirty="0" smtClean="0"/>
              <a:t> </a:t>
            </a:r>
            <a:r>
              <a:rPr lang="en-GB" sz="2100" spc="-5" dirty="0" err="1" smtClean="0"/>
              <a:t>drosiant</a:t>
            </a:r>
            <a:r>
              <a:rPr lang="en-GB" sz="2100" spc="-5" dirty="0" smtClean="0"/>
              <a:t> </a:t>
            </a:r>
            <a:r>
              <a:rPr lang="en-GB" sz="2100" spc="-5" dirty="0" err="1" smtClean="0"/>
              <a:t>uchel</a:t>
            </a:r>
            <a:r>
              <a:rPr lang="en-GB" sz="2100" spc="-5" dirty="0" smtClean="0"/>
              <a:t> o staff, ac </a:t>
            </a:r>
            <a:r>
              <a:rPr lang="en-GB" sz="2100" spc="-5" dirty="0" err="1" smtClean="0"/>
              <a:t>mae</a:t>
            </a:r>
            <a:r>
              <a:rPr lang="en-GB" sz="2100" spc="-5" dirty="0" smtClean="0"/>
              <a:t> </a:t>
            </a:r>
            <a:r>
              <a:rPr lang="en-GB" sz="2100" spc="-5" dirty="0" err="1" smtClean="0"/>
              <a:t>angen</a:t>
            </a:r>
            <a:r>
              <a:rPr lang="en-GB" sz="2100" spc="-5" dirty="0" smtClean="0"/>
              <a:t> </a:t>
            </a:r>
            <a:r>
              <a:rPr lang="en-GB" sz="2100" spc="-5" dirty="0" err="1" smtClean="0"/>
              <a:t>mwy</a:t>
            </a:r>
            <a:r>
              <a:rPr lang="en-GB" sz="2100" spc="-5" dirty="0" smtClean="0"/>
              <a:t> o </a:t>
            </a:r>
            <a:r>
              <a:rPr lang="en-GB" sz="2100" spc="-5" dirty="0" err="1" smtClean="0"/>
              <a:t>gymorth</a:t>
            </a:r>
            <a:r>
              <a:rPr lang="en-GB" sz="2100" spc="-5" dirty="0" smtClean="0"/>
              <a:t> </a:t>
            </a:r>
            <a:r>
              <a:rPr lang="en-GB" sz="2100" spc="-5" dirty="0" err="1" smtClean="0"/>
              <a:t>ar</a:t>
            </a:r>
            <a:r>
              <a:rPr lang="en-GB" sz="2100" spc="-5" dirty="0" smtClean="0"/>
              <a:t> </a:t>
            </a:r>
            <a:r>
              <a:rPr lang="en-GB" sz="2100" spc="-5" dirty="0" err="1" smtClean="0"/>
              <a:t>lawer</a:t>
            </a:r>
            <a:r>
              <a:rPr lang="en-GB" sz="2100" spc="-5" dirty="0" smtClean="0"/>
              <a:t> o </a:t>
            </a:r>
            <a:r>
              <a:rPr lang="en-GB" sz="2100" spc="-5" dirty="0" err="1" smtClean="0"/>
              <a:t>leoliadau</a:t>
            </a:r>
            <a:r>
              <a:rPr lang="en-GB" sz="2100" spc="-5" dirty="0" smtClean="0"/>
              <a:t> </a:t>
            </a:r>
            <a:r>
              <a:rPr lang="en-GB" sz="2100" spc="-5" dirty="0" err="1" smtClean="0"/>
              <a:t>ar</a:t>
            </a:r>
            <a:r>
              <a:rPr lang="en-GB" sz="2100" spc="-5" dirty="0" smtClean="0"/>
              <a:t> </a:t>
            </a:r>
            <a:r>
              <a:rPr lang="en-GB" sz="2100" spc="-5" dirty="0" err="1" smtClean="0"/>
              <a:t>ffurf</a:t>
            </a:r>
            <a:r>
              <a:rPr lang="en-GB" sz="2100" spc="-5" dirty="0" smtClean="0"/>
              <a:t> </a:t>
            </a:r>
            <a:r>
              <a:rPr lang="en-GB" sz="2100" spc="-5" dirty="0" err="1" smtClean="0"/>
              <a:t>modelu</a:t>
            </a:r>
            <a:r>
              <a:rPr lang="en-GB" sz="2100" spc="-5" dirty="0" smtClean="0"/>
              <a:t> </a:t>
            </a:r>
            <a:r>
              <a:rPr lang="en-GB" sz="2100" spc="-5" dirty="0" err="1" smtClean="0"/>
              <a:t>arfer</a:t>
            </a:r>
            <a:r>
              <a:rPr lang="en-GB" sz="2100" spc="-5" dirty="0" smtClean="0"/>
              <a:t> </a:t>
            </a:r>
            <a:r>
              <a:rPr lang="en-GB" sz="2100" spc="-5" dirty="0" err="1" smtClean="0"/>
              <a:t>dda</a:t>
            </a:r>
            <a:r>
              <a:rPr lang="en-GB" sz="2100" spc="-5" dirty="0" smtClean="0"/>
              <a:t>.</a:t>
            </a:r>
          </a:p>
          <a:p>
            <a:pPr marL="482600" marR="5080" indent="-470534">
              <a:lnSpc>
                <a:spcPct val="100000"/>
              </a:lnSpc>
              <a:buFont typeface="Arial" panose="020B0604020202020204" pitchFamily="34" charset="0"/>
              <a:buChar char="•"/>
            </a:pPr>
            <a:r>
              <a:rPr lang="en-GB" sz="2100" spc="-5" dirty="0" err="1" smtClean="0"/>
              <a:t>Mewn</a:t>
            </a:r>
            <a:r>
              <a:rPr lang="en-GB" sz="2100" spc="-5" dirty="0" smtClean="0"/>
              <a:t> </a:t>
            </a:r>
            <a:r>
              <a:rPr lang="en-GB" sz="2100" spc="-5" dirty="0" err="1" smtClean="0"/>
              <a:t>ychydig</a:t>
            </a:r>
            <a:r>
              <a:rPr lang="en-GB" sz="2100" spc="-5" dirty="0" smtClean="0"/>
              <a:t> o </a:t>
            </a:r>
            <a:r>
              <a:rPr lang="en-GB" sz="2100" spc="-5" dirty="0" err="1" smtClean="0"/>
              <a:t>leoliadau</a:t>
            </a:r>
            <a:r>
              <a:rPr lang="en-GB" sz="2100" spc="-5" dirty="0" smtClean="0"/>
              <a:t> </a:t>
            </a:r>
            <a:r>
              <a:rPr lang="en-GB" sz="2100" spc="-5" dirty="0" err="1" smtClean="0"/>
              <a:t>nas</a:t>
            </a:r>
            <a:r>
              <a:rPr lang="en-GB" sz="2100" spc="-5" dirty="0" smtClean="0"/>
              <a:t> </a:t>
            </a:r>
            <a:r>
              <a:rPr lang="en-GB" sz="2100" spc="-5" dirty="0" err="1" smtClean="0"/>
              <a:t>cynhelir</a:t>
            </a:r>
            <a:r>
              <a:rPr lang="en-GB" sz="2100" spc="-5" dirty="0" smtClean="0"/>
              <a:t> </a:t>
            </a:r>
            <a:r>
              <a:rPr lang="en-GB" sz="2100" spc="-5" dirty="0" err="1" smtClean="0"/>
              <a:t>lle</a:t>
            </a:r>
            <a:r>
              <a:rPr lang="en-GB" sz="2100" spc="-5" dirty="0" smtClean="0"/>
              <a:t> </a:t>
            </a:r>
            <a:r>
              <a:rPr lang="en-GB" sz="2100" spc="-5" dirty="0" err="1" smtClean="0"/>
              <a:t>mae</a:t>
            </a:r>
            <a:r>
              <a:rPr lang="en-GB" sz="2100" spc="-5" dirty="0" smtClean="0"/>
              <a:t> </a:t>
            </a:r>
            <a:r>
              <a:rPr lang="en-GB" sz="2100" spc="-5" dirty="0" err="1" smtClean="0"/>
              <a:t>athrawon</a:t>
            </a:r>
            <a:r>
              <a:rPr lang="en-GB" sz="2100" spc="-5" dirty="0" smtClean="0"/>
              <a:t> </a:t>
            </a:r>
            <a:r>
              <a:rPr lang="en-GB" sz="2100" spc="-5" dirty="0" err="1" smtClean="0"/>
              <a:t>ymgynghorol</a:t>
            </a:r>
            <a:r>
              <a:rPr lang="en-GB" sz="2100" spc="-5" dirty="0" smtClean="0"/>
              <a:t> </a:t>
            </a:r>
            <a:r>
              <a:rPr lang="en-GB" sz="2100" spc="-5" dirty="0" err="1" smtClean="0"/>
              <a:t>yn</a:t>
            </a:r>
            <a:r>
              <a:rPr lang="en-GB" sz="2100" spc="-5" dirty="0" smtClean="0"/>
              <a:t> </a:t>
            </a:r>
            <a:r>
              <a:rPr lang="en-GB" sz="2100" spc="-5" dirty="0" err="1" smtClean="0"/>
              <a:t>modelu</a:t>
            </a:r>
            <a:r>
              <a:rPr lang="en-GB" sz="2100" spc="-5" dirty="0" smtClean="0"/>
              <a:t> </a:t>
            </a:r>
            <a:r>
              <a:rPr lang="en-GB" sz="2100" spc="-5" dirty="0" err="1" smtClean="0"/>
              <a:t>addysgu</a:t>
            </a:r>
            <a:r>
              <a:rPr lang="en-GB" sz="2100" spc="-5" dirty="0" smtClean="0"/>
              <a:t> da </a:t>
            </a:r>
            <a:r>
              <a:rPr lang="en-GB" sz="2100" spc="-5" dirty="0" err="1" smtClean="0"/>
              <a:t>yn</a:t>
            </a:r>
            <a:r>
              <a:rPr lang="en-GB" sz="2100" spc="-5" dirty="0" smtClean="0"/>
              <a:t> </a:t>
            </a:r>
            <a:r>
              <a:rPr lang="en-GB" sz="2100" spc="-5" dirty="0" err="1" smtClean="0"/>
              <a:t>rheolaidd</a:t>
            </a:r>
            <a:r>
              <a:rPr lang="en-GB" sz="2100" spc="-5" dirty="0" smtClean="0"/>
              <a:t>, </a:t>
            </a:r>
            <a:r>
              <a:rPr lang="en-GB" sz="2100" spc="-5" dirty="0" err="1" smtClean="0"/>
              <a:t>mae</a:t>
            </a:r>
            <a:r>
              <a:rPr lang="en-GB" sz="2100" spc="-5" dirty="0" smtClean="0"/>
              <a:t> </a:t>
            </a:r>
            <a:r>
              <a:rPr lang="en-GB" sz="2100" spc="-5" dirty="0" err="1" smtClean="0"/>
              <a:t>ymarferwyr</a:t>
            </a:r>
            <a:r>
              <a:rPr lang="en-GB" sz="2100" spc="-5" dirty="0" smtClean="0"/>
              <a:t> </a:t>
            </a:r>
            <a:r>
              <a:rPr lang="en-GB" sz="2100" spc="-5" dirty="0" err="1" smtClean="0"/>
              <a:t>yn</a:t>
            </a:r>
            <a:r>
              <a:rPr lang="en-GB" sz="2100" spc="-5" dirty="0" smtClean="0"/>
              <a:t> </a:t>
            </a:r>
            <a:r>
              <a:rPr lang="en-GB" sz="2100" spc="-5" dirty="0" err="1" smtClean="0"/>
              <a:t>fwy</a:t>
            </a:r>
            <a:r>
              <a:rPr lang="en-GB" sz="2100" spc="-5" dirty="0" smtClean="0"/>
              <a:t> </a:t>
            </a:r>
            <a:r>
              <a:rPr lang="en-GB" sz="2100" spc="-5" dirty="0" err="1" smtClean="0"/>
              <a:t>hyderus</a:t>
            </a:r>
            <a:r>
              <a:rPr lang="en-GB" sz="2100" spc="-5" dirty="0" smtClean="0"/>
              <a:t> o ran </a:t>
            </a:r>
            <a:r>
              <a:rPr lang="en-GB" sz="2100" spc="-5" dirty="0" err="1" smtClean="0"/>
              <a:t>dod</a:t>
            </a:r>
            <a:r>
              <a:rPr lang="en-GB" sz="2100" spc="-5" dirty="0" smtClean="0"/>
              <a:t> o </a:t>
            </a:r>
            <a:r>
              <a:rPr lang="en-GB" sz="2100" spc="-5" dirty="0" err="1" smtClean="0"/>
              <a:t>hyd</a:t>
            </a:r>
            <a:r>
              <a:rPr lang="en-GB" sz="2100" spc="-5" dirty="0" smtClean="0"/>
              <a:t> </a:t>
            </a:r>
            <a:r>
              <a:rPr lang="en-GB" sz="2100" spc="-5" dirty="0" err="1" smtClean="0"/>
              <a:t>i</a:t>
            </a:r>
            <a:r>
              <a:rPr lang="en-GB" sz="2100" spc="-5" dirty="0" smtClean="0"/>
              <a:t> </a:t>
            </a:r>
            <a:r>
              <a:rPr lang="en-GB" sz="2100" spc="-5" dirty="0" err="1" smtClean="0"/>
              <a:t>ffyrdd</a:t>
            </a:r>
            <a:r>
              <a:rPr lang="en-GB" sz="2100" spc="-5" dirty="0" smtClean="0"/>
              <a:t> </a:t>
            </a:r>
            <a:r>
              <a:rPr lang="en-GB" sz="2100" spc="-5" dirty="0" err="1" smtClean="0"/>
              <a:t>i</a:t>
            </a:r>
            <a:r>
              <a:rPr lang="en-GB" sz="2100" spc="-5" dirty="0" smtClean="0"/>
              <a:t> </a:t>
            </a:r>
            <a:r>
              <a:rPr lang="en-GB" sz="2100" spc="-5" dirty="0" err="1" smtClean="0"/>
              <a:t>wella</a:t>
            </a:r>
            <a:r>
              <a:rPr lang="en-GB" sz="2100" spc="-5" dirty="0" smtClean="0"/>
              <a:t> </a:t>
            </a:r>
            <a:r>
              <a:rPr lang="en-GB" sz="2100" spc="-5" dirty="0" err="1" smtClean="0"/>
              <a:t>deilliannau</a:t>
            </a:r>
            <a:r>
              <a:rPr lang="en-GB" sz="2100" spc="-5" dirty="0" smtClean="0"/>
              <a:t> </a:t>
            </a:r>
            <a:r>
              <a:rPr lang="en-GB" sz="2100" spc="-5" dirty="0" err="1" smtClean="0"/>
              <a:t>i</a:t>
            </a:r>
            <a:r>
              <a:rPr lang="en-GB" sz="2100" spc="-5" dirty="0" smtClean="0"/>
              <a:t> </a:t>
            </a:r>
            <a:r>
              <a:rPr lang="en-GB" sz="2100" spc="-5" dirty="0" err="1" smtClean="0"/>
              <a:t>blant</a:t>
            </a:r>
            <a:r>
              <a:rPr lang="en-GB" sz="2100" spc="-5" dirty="0" smtClean="0"/>
              <a:t> a </a:t>
            </a:r>
            <a:r>
              <a:rPr lang="en-GB" sz="2100" spc="-5" dirty="0" err="1" smtClean="0"/>
              <a:t>barnu</a:t>
            </a:r>
            <a:r>
              <a:rPr lang="en-GB" sz="2100" spc="-5" dirty="0" smtClean="0"/>
              <a:t> </a:t>
            </a:r>
            <a:r>
              <a:rPr lang="en-GB" sz="2100" spc="-5" dirty="0" err="1" smtClean="0"/>
              <a:t>safonau</a:t>
            </a:r>
            <a:r>
              <a:rPr lang="en-GB" sz="2100" spc="-5" dirty="0" smtClean="0"/>
              <a:t> plant.  Mae </a:t>
            </a:r>
            <a:r>
              <a:rPr lang="en-GB" sz="2100" spc="-5" dirty="0" err="1" smtClean="0"/>
              <a:t>modelu</a:t>
            </a:r>
            <a:r>
              <a:rPr lang="en-GB" sz="2100" spc="-5" dirty="0" smtClean="0"/>
              <a:t> </a:t>
            </a:r>
            <a:r>
              <a:rPr lang="en-GB" sz="2100" spc="-5" dirty="0" err="1" smtClean="0"/>
              <a:t>adrodd</a:t>
            </a:r>
            <a:r>
              <a:rPr lang="en-GB" sz="2100" spc="-5" dirty="0" smtClean="0"/>
              <a:t> </a:t>
            </a:r>
            <a:r>
              <a:rPr lang="en-GB" sz="2100" spc="-5" dirty="0" err="1" smtClean="0"/>
              <a:t>storïau</a:t>
            </a:r>
            <a:r>
              <a:rPr lang="en-GB" sz="2100" spc="-5" dirty="0" smtClean="0"/>
              <a:t> </a:t>
            </a:r>
            <a:r>
              <a:rPr lang="en-GB" sz="2100" spc="-5" dirty="0" err="1" smtClean="0"/>
              <a:t>neu</a:t>
            </a:r>
            <a:r>
              <a:rPr lang="en-GB" sz="2100" spc="-5" dirty="0" smtClean="0"/>
              <a:t> </a:t>
            </a:r>
            <a:r>
              <a:rPr lang="en-GB" sz="2100" spc="-5" dirty="0" err="1" smtClean="0"/>
              <a:t>sut</a:t>
            </a:r>
            <a:r>
              <a:rPr lang="en-GB" sz="2100" spc="-5" dirty="0" smtClean="0"/>
              <a:t> </a:t>
            </a:r>
            <a:r>
              <a:rPr lang="en-GB" sz="2100" spc="-5" dirty="0" err="1" smtClean="0"/>
              <a:t>i</a:t>
            </a:r>
            <a:r>
              <a:rPr lang="en-GB" sz="2100" spc="-5" dirty="0" smtClean="0"/>
              <a:t> </a:t>
            </a:r>
            <a:r>
              <a:rPr lang="en-GB" sz="2100" spc="-5" dirty="0" err="1" smtClean="0"/>
              <a:t>ennyn</a:t>
            </a:r>
            <a:r>
              <a:rPr lang="en-GB" sz="2100" spc="-5" dirty="0" smtClean="0"/>
              <a:t> </a:t>
            </a:r>
            <a:r>
              <a:rPr lang="en-GB" sz="2100" spc="-5" dirty="0" err="1" smtClean="0"/>
              <a:t>diddordeb</a:t>
            </a:r>
            <a:r>
              <a:rPr lang="en-GB" sz="2100" spc="-5" dirty="0" smtClean="0"/>
              <a:t> plant </a:t>
            </a:r>
            <a:r>
              <a:rPr lang="en-GB" sz="2100" spc="-5" dirty="0" err="1" smtClean="0"/>
              <a:t>mewn</a:t>
            </a:r>
            <a:r>
              <a:rPr lang="en-GB" sz="2100" spc="-5" dirty="0" smtClean="0"/>
              <a:t> </a:t>
            </a:r>
            <a:r>
              <a:rPr lang="en-GB" sz="2100" spc="-5" dirty="0" err="1" smtClean="0"/>
              <a:t>gwneud</a:t>
            </a:r>
            <a:r>
              <a:rPr lang="en-GB" sz="2100" spc="-5" dirty="0" smtClean="0"/>
              <a:t> </a:t>
            </a:r>
            <a:r>
              <a:rPr lang="en-GB" sz="2100" spc="-5" dirty="0" err="1" smtClean="0"/>
              <a:t>marciau</a:t>
            </a:r>
            <a:r>
              <a:rPr lang="en-GB" sz="2100" spc="-5" dirty="0" smtClean="0"/>
              <a:t> </a:t>
            </a:r>
            <a:r>
              <a:rPr lang="en-GB" sz="2100" spc="-5" dirty="0" err="1" smtClean="0"/>
              <a:t>yn</a:t>
            </a:r>
            <a:r>
              <a:rPr lang="en-GB" sz="2100" spc="-5" dirty="0" smtClean="0"/>
              <a:t> </a:t>
            </a:r>
            <a:r>
              <a:rPr lang="en-GB" sz="2100" spc="-5" dirty="0" err="1" smtClean="0"/>
              <a:t>cael</a:t>
            </a:r>
            <a:r>
              <a:rPr lang="en-GB" sz="2100" spc="-5" dirty="0" smtClean="0"/>
              <a:t> </a:t>
            </a:r>
            <a:r>
              <a:rPr lang="en-GB" sz="2100" spc="-5" dirty="0" err="1" smtClean="0"/>
              <a:t>effaith</a:t>
            </a:r>
            <a:r>
              <a:rPr lang="en-GB" sz="2100" spc="-5" dirty="0" smtClean="0"/>
              <a:t> </a:t>
            </a:r>
            <a:r>
              <a:rPr lang="en-GB" sz="2100" spc="-5" dirty="0" err="1" smtClean="0"/>
              <a:t>gadarnhaol</a:t>
            </a:r>
            <a:r>
              <a:rPr lang="en-GB" sz="2100" spc="-5" dirty="0" smtClean="0"/>
              <a:t> </a:t>
            </a:r>
            <a:r>
              <a:rPr lang="en-GB" sz="2100" spc="-5" dirty="0" err="1" smtClean="0"/>
              <a:t>ar</a:t>
            </a:r>
            <a:r>
              <a:rPr lang="en-GB" sz="2100" spc="-5" dirty="0" smtClean="0"/>
              <a:t> y </a:t>
            </a:r>
            <a:r>
              <a:rPr lang="en-GB" sz="2100" spc="-5" dirty="0" err="1" smtClean="0"/>
              <a:t>safonau</a:t>
            </a:r>
            <a:r>
              <a:rPr lang="en-GB" sz="2100" spc="-5" dirty="0" smtClean="0"/>
              <a:t> y </a:t>
            </a:r>
            <a:r>
              <a:rPr lang="en-GB" sz="2100" spc="-5" dirty="0" err="1" smtClean="0"/>
              <a:t>mae</a:t>
            </a:r>
            <a:r>
              <a:rPr lang="en-GB" sz="2100" spc="-5" dirty="0" smtClean="0"/>
              <a:t> plant </a:t>
            </a:r>
            <a:r>
              <a:rPr lang="en-GB" sz="2100" spc="-5" dirty="0" err="1" smtClean="0"/>
              <a:t>yn</a:t>
            </a:r>
            <a:r>
              <a:rPr lang="en-GB" sz="2100" spc="-5" dirty="0" smtClean="0"/>
              <a:t> </a:t>
            </a:r>
            <a:r>
              <a:rPr lang="en-GB" sz="2100" spc="-5" dirty="0" err="1" smtClean="0"/>
              <a:t>eu</a:t>
            </a:r>
            <a:r>
              <a:rPr lang="en-GB" sz="2100" spc="-5" dirty="0" smtClean="0"/>
              <a:t> </a:t>
            </a:r>
            <a:r>
              <a:rPr lang="en-GB" sz="2100" spc="-5" dirty="0" err="1" smtClean="0"/>
              <a:t>cyflawni</a:t>
            </a:r>
            <a:r>
              <a:rPr lang="en-GB" sz="2100" spc="-5" dirty="0" smtClean="0"/>
              <a:t>.</a:t>
            </a:r>
            <a:endParaRPr lang="en-GB" sz="2100" spc="-5"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771084"/>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The role of the advisory teacher in the non-maintained sector has changed over time.  At first, advisory teachers mainly modelled good practice.  Now, advisory teachers provide more support for management and administration, but less for teaching and learning.  However, the non-maintained sector has a high turn-over of staff and many settings need more support in the form of modelling good practice.</a:t>
            </a:r>
          </a:p>
          <a:p>
            <a:pPr marL="482600" marR="44450" indent="-470534">
              <a:lnSpc>
                <a:spcPct val="100000"/>
              </a:lnSpc>
              <a:buFont typeface="Arial" panose="020B0604020202020204" pitchFamily="34" charset="0"/>
              <a:buChar char="•"/>
            </a:pPr>
            <a:r>
              <a:rPr lang="en-GB" spc="-5" dirty="0"/>
              <a:t> In few non-maintained settings where the advisory teacher regularly models good teaching, practitioners are more confident in finding ways to improve outcomes for children and in judging children’s standards.  Modelling story-telling or how to interest children in mark-making have a positive impact on the standards children achieve. </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755422"/>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Nid</a:t>
            </a:r>
            <a:r>
              <a:rPr lang="en-GB" spc="-5" dirty="0"/>
              <a:t> </a:t>
            </a:r>
            <a:r>
              <a:rPr lang="en-GB" spc="-5" dirty="0" err="1"/>
              <a:t>yw</a:t>
            </a:r>
            <a:r>
              <a:rPr lang="en-GB" spc="-5" dirty="0"/>
              <a:t> </a:t>
            </a:r>
            <a:r>
              <a:rPr lang="en-GB" spc="-5" dirty="0" err="1"/>
              <a:t>lleiafrif</a:t>
            </a:r>
            <a:r>
              <a:rPr lang="en-GB" spc="-5" dirty="0"/>
              <a:t> o </a:t>
            </a:r>
            <a:r>
              <a:rPr lang="en-GB" spc="-5" dirty="0" err="1"/>
              <a:t>leoliadau</a:t>
            </a:r>
            <a:r>
              <a:rPr lang="en-GB" spc="-5" dirty="0"/>
              <a:t> </a:t>
            </a:r>
            <a:r>
              <a:rPr lang="en-GB" spc="-5" dirty="0" err="1"/>
              <a:t>yn</a:t>
            </a:r>
            <a:r>
              <a:rPr lang="en-GB" spc="-5" dirty="0"/>
              <a:t> </a:t>
            </a:r>
            <a:r>
              <a:rPr lang="en-GB" spc="-5" dirty="0" err="1"/>
              <a:t>cael</a:t>
            </a:r>
            <a:r>
              <a:rPr lang="en-GB" spc="-5" dirty="0"/>
              <a:t> </a:t>
            </a:r>
            <a:r>
              <a:rPr lang="en-GB" spc="-5" dirty="0" err="1"/>
              <a:t>digon</a:t>
            </a:r>
            <a:r>
              <a:rPr lang="en-GB" spc="-5" dirty="0"/>
              <a:t> o </a:t>
            </a:r>
            <a:r>
              <a:rPr lang="en-GB" spc="-5" dirty="0" err="1"/>
              <a:t>gyngor</a:t>
            </a:r>
            <a:r>
              <a:rPr lang="en-GB" spc="-5" dirty="0"/>
              <a:t> </a:t>
            </a:r>
            <a:r>
              <a:rPr lang="en-GB" spc="-5" dirty="0" err="1"/>
              <a:t>ar</a:t>
            </a:r>
            <a:r>
              <a:rPr lang="en-GB" spc="-5" dirty="0"/>
              <a:t> </a:t>
            </a:r>
            <a:r>
              <a:rPr lang="en-GB" spc="-5" dirty="0" err="1"/>
              <a:t>sut</a:t>
            </a:r>
            <a:r>
              <a:rPr lang="en-GB" spc="-5" dirty="0"/>
              <a:t> </a:t>
            </a:r>
            <a:r>
              <a:rPr lang="en-GB" spc="-5" dirty="0" err="1"/>
              <a:t>i</a:t>
            </a:r>
            <a:r>
              <a:rPr lang="en-GB" spc="-5" dirty="0"/>
              <a:t> </a:t>
            </a:r>
            <a:r>
              <a:rPr lang="en-GB" spc="-5" dirty="0" err="1"/>
              <a:t>wella’r</a:t>
            </a:r>
            <a:r>
              <a:rPr lang="en-GB" spc="-5" dirty="0"/>
              <a:t> </a:t>
            </a:r>
            <a:r>
              <a:rPr lang="en-GB" spc="-5" dirty="0" err="1"/>
              <a:t>safonau</a:t>
            </a:r>
            <a:r>
              <a:rPr lang="en-GB" spc="-5" dirty="0"/>
              <a:t> y </a:t>
            </a:r>
            <a:r>
              <a:rPr lang="en-GB" spc="-5" dirty="0" err="1"/>
              <a:t>mae</a:t>
            </a:r>
            <a:r>
              <a:rPr lang="en-GB" spc="-5" dirty="0"/>
              <a:t> plant </a:t>
            </a:r>
            <a:r>
              <a:rPr lang="en-GB" spc="-5" dirty="0" err="1"/>
              <a:t>yn</a:t>
            </a:r>
            <a:r>
              <a:rPr lang="en-GB" spc="-5" dirty="0"/>
              <a:t> </a:t>
            </a:r>
            <a:r>
              <a:rPr lang="en-GB" spc="-5" dirty="0" err="1"/>
              <a:t>eu</a:t>
            </a:r>
            <a:r>
              <a:rPr lang="en-GB" spc="-5" dirty="0"/>
              <a:t> </a:t>
            </a:r>
            <a:r>
              <a:rPr lang="en-GB" spc="-5" dirty="0" err="1"/>
              <a:t>cyflawni</a:t>
            </a:r>
            <a:r>
              <a:rPr lang="en-GB" spc="-5" dirty="0"/>
              <a:t> </a:t>
            </a:r>
            <a:r>
              <a:rPr lang="en-GB" spc="-5" dirty="0" err="1"/>
              <a:t>na</a:t>
            </a:r>
            <a:r>
              <a:rPr lang="en-GB" spc="-5" dirty="0"/>
              <a:t> </a:t>
            </a:r>
            <a:r>
              <a:rPr lang="en-GB" spc="-5" dirty="0" err="1"/>
              <a:t>sut</a:t>
            </a:r>
            <a:r>
              <a:rPr lang="en-GB" spc="-5" dirty="0"/>
              <a:t> </a:t>
            </a:r>
            <a:r>
              <a:rPr lang="en-GB" spc="-5" dirty="0" err="1"/>
              <a:t>i</a:t>
            </a:r>
            <a:r>
              <a:rPr lang="en-GB" spc="-5" dirty="0"/>
              <a:t> </a:t>
            </a:r>
            <a:r>
              <a:rPr lang="en-GB" spc="-5" dirty="0" err="1"/>
              <a:t>gyflwyno</a:t>
            </a:r>
            <a:r>
              <a:rPr lang="en-GB" spc="-5" dirty="0"/>
              <a:t> </a:t>
            </a:r>
            <a:r>
              <a:rPr lang="en-GB" spc="-5" dirty="0" err="1"/>
              <a:t>gweithgareddau</a:t>
            </a:r>
            <a:r>
              <a:rPr lang="en-GB" spc="-5" dirty="0"/>
              <a:t> </a:t>
            </a:r>
            <a:r>
              <a:rPr lang="en-GB" spc="-5" dirty="0" err="1"/>
              <a:t>mewn</a:t>
            </a:r>
            <a:r>
              <a:rPr lang="en-GB" spc="-5" dirty="0"/>
              <a:t> </a:t>
            </a:r>
            <a:r>
              <a:rPr lang="en-GB" spc="-5" dirty="0" err="1"/>
              <a:t>ffyrdd</a:t>
            </a:r>
            <a:r>
              <a:rPr lang="en-GB" spc="-5" dirty="0"/>
              <a:t> </a:t>
            </a:r>
            <a:r>
              <a:rPr lang="en-GB" spc="-5" dirty="0" err="1"/>
              <a:t>amrywiol</a:t>
            </a:r>
            <a:r>
              <a:rPr lang="en-GB" spc="-5" dirty="0"/>
              <a:t> a </a:t>
            </a:r>
            <a:r>
              <a:rPr lang="en-GB" spc="-5" dirty="0" err="1"/>
              <a:t>diddorol</a:t>
            </a:r>
            <a:r>
              <a:rPr lang="en-GB" spc="-5" dirty="0"/>
              <a:t>.  Dim </a:t>
            </a:r>
            <a:r>
              <a:rPr lang="en-GB" spc="-5" dirty="0" err="1"/>
              <a:t>ond</a:t>
            </a:r>
            <a:r>
              <a:rPr lang="en-GB" spc="-5" dirty="0"/>
              <a:t> </a:t>
            </a:r>
            <a:r>
              <a:rPr lang="en-GB" spc="-5" dirty="0" err="1"/>
              <a:t>lleiafrif</a:t>
            </a:r>
            <a:r>
              <a:rPr lang="en-GB" spc="-5" dirty="0"/>
              <a:t> o </a:t>
            </a:r>
            <a:r>
              <a:rPr lang="en-GB" spc="-5" dirty="0" err="1"/>
              <a:t>athrawon</a:t>
            </a:r>
            <a:r>
              <a:rPr lang="en-GB" spc="-5" dirty="0"/>
              <a:t> </a:t>
            </a:r>
            <a:r>
              <a:rPr lang="en-GB" spc="-5" dirty="0" err="1"/>
              <a:t>ymgynghorol</a:t>
            </a:r>
            <a:r>
              <a:rPr lang="en-GB" spc="-5" dirty="0"/>
              <a:t> </a:t>
            </a:r>
            <a:r>
              <a:rPr lang="en-GB" spc="-5" dirty="0" err="1"/>
              <a:t>sy’n</a:t>
            </a:r>
            <a:r>
              <a:rPr lang="en-GB" spc="-5" dirty="0"/>
              <a:t> </a:t>
            </a:r>
            <a:r>
              <a:rPr lang="en-GB" spc="-5" dirty="0" err="1"/>
              <a:t>darparu</a:t>
            </a:r>
            <a:r>
              <a:rPr lang="en-GB" spc="-5" dirty="0"/>
              <a:t> </a:t>
            </a:r>
            <a:r>
              <a:rPr lang="en-GB" spc="-5" dirty="0" err="1"/>
              <a:t>arweiniad</a:t>
            </a:r>
            <a:r>
              <a:rPr lang="en-GB" spc="-5" dirty="0"/>
              <a:t> </a:t>
            </a:r>
            <a:r>
              <a:rPr lang="en-GB" spc="-5" dirty="0" err="1"/>
              <a:t>ar</a:t>
            </a:r>
            <a:r>
              <a:rPr lang="en-GB" spc="-5" dirty="0"/>
              <a:t> </a:t>
            </a:r>
            <a:r>
              <a:rPr lang="en-GB" spc="-5" dirty="0" err="1"/>
              <a:t>weithgareddau</a:t>
            </a:r>
            <a:r>
              <a:rPr lang="en-GB" spc="-5" dirty="0"/>
              <a:t> </a:t>
            </a:r>
            <a:r>
              <a:rPr lang="en-GB" spc="-5" dirty="0" err="1"/>
              <a:t>i</a:t>
            </a:r>
            <a:r>
              <a:rPr lang="en-GB" spc="-5" dirty="0"/>
              <a:t> </a:t>
            </a:r>
            <a:r>
              <a:rPr lang="en-GB" spc="-5" dirty="0" err="1"/>
              <a:t>helpu</a:t>
            </a:r>
            <a:r>
              <a:rPr lang="en-GB" spc="-5" dirty="0"/>
              <a:t> plant </a:t>
            </a:r>
            <a:r>
              <a:rPr lang="en-GB" spc="-5" dirty="0" err="1"/>
              <a:t>mwy</a:t>
            </a:r>
            <a:r>
              <a:rPr lang="en-GB" spc="-5" dirty="0"/>
              <a:t> </a:t>
            </a:r>
            <a:r>
              <a:rPr lang="en-GB" spc="-5" dirty="0" err="1"/>
              <a:t>abl</a:t>
            </a:r>
            <a:r>
              <a:rPr lang="en-GB" spc="-5" dirty="0"/>
              <a:t> </a:t>
            </a:r>
            <a:r>
              <a:rPr lang="en-GB" spc="-5" dirty="0" err="1"/>
              <a:t>neu</a:t>
            </a:r>
            <a:r>
              <a:rPr lang="en-GB" spc="-5" dirty="0"/>
              <a:t> </a:t>
            </a:r>
            <a:r>
              <a:rPr lang="en-GB" spc="-5" dirty="0" err="1"/>
              <a:t>blant</a:t>
            </a:r>
            <a:r>
              <a:rPr lang="en-GB" spc="-5" dirty="0"/>
              <a:t> </a:t>
            </a:r>
            <a:r>
              <a:rPr lang="en-GB" spc="-5" dirty="0" err="1"/>
              <a:t>sy’n</a:t>
            </a:r>
            <a:r>
              <a:rPr lang="en-GB" spc="-5" dirty="0"/>
              <a:t> </a:t>
            </a:r>
            <a:r>
              <a:rPr lang="en-GB" spc="-5" dirty="0" err="1"/>
              <a:t>cael</a:t>
            </a:r>
            <a:r>
              <a:rPr lang="en-GB" spc="-5" dirty="0"/>
              <a:t> </a:t>
            </a:r>
            <a:r>
              <a:rPr lang="en-GB" spc="-5" dirty="0" err="1"/>
              <a:t>anawsterau</a:t>
            </a:r>
            <a:r>
              <a:rPr lang="en-GB" spc="-5" dirty="0"/>
              <a:t>.  </a:t>
            </a:r>
            <a:r>
              <a:rPr lang="en-GB" spc="-5" dirty="0" err="1"/>
              <a:t>Yn</a:t>
            </a:r>
            <a:r>
              <a:rPr lang="en-GB" spc="-5" dirty="0"/>
              <a:t> y </a:t>
            </a:r>
            <a:r>
              <a:rPr lang="en-GB" spc="-5" dirty="0" err="1"/>
              <a:t>rhan</a:t>
            </a:r>
            <a:r>
              <a:rPr lang="en-GB" spc="-5" dirty="0"/>
              <a:t> </a:t>
            </a:r>
            <a:r>
              <a:rPr lang="en-GB" spc="-5" dirty="0" err="1"/>
              <a:t>fwyaf</a:t>
            </a:r>
            <a:r>
              <a:rPr lang="en-GB" spc="-5" dirty="0"/>
              <a:t> o </a:t>
            </a:r>
            <a:r>
              <a:rPr lang="en-GB" spc="-5" dirty="0" err="1"/>
              <a:t>leoliadau</a:t>
            </a:r>
            <a:r>
              <a:rPr lang="en-GB" spc="-5" dirty="0"/>
              <a:t>, </a:t>
            </a:r>
            <a:r>
              <a:rPr lang="en-GB" spc="-5" dirty="0" err="1"/>
              <a:t>mae</a:t>
            </a:r>
            <a:r>
              <a:rPr lang="en-GB" spc="-5" dirty="0"/>
              <a:t> </a:t>
            </a:r>
            <a:r>
              <a:rPr lang="en-GB" spc="-5" dirty="0" err="1"/>
              <a:t>athrawon</a:t>
            </a:r>
            <a:r>
              <a:rPr lang="en-GB" spc="-5" dirty="0"/>
              <a:t> </a:t>
            </a:r>
            <a:r>
              <a:rPr lang="en-GB" spc="-5" dirty="0" err="1"/>
              <a:t>ymgynghorol</a:t>
            </a:r>
            <a:r>
              <a:rPr lang="en-GB" spc="-5" dirty="0"/>
              <a:t> </a:t>
            </a:r>
            <a:r>
              <a:rPr lang="en-GB" spc="-5" dirty="0" err="1"/>
              <a:t>yn</a:t>
            </a:r>
            <a:r>
              <a:rPr lang="en-GB" spc="-5" dirty="0"/>
              <a:t> </a:t>
            </a:r>
            <a:r>
              <a:rPr lang="en-GB" spc="-5" dirty="0" err="1"/>
              <a:t>darparu</a:t>
            </a:r>
            <a:r>
              <a:rPr lang="en-GB" spc="-5" dirty="0"/>
              <a:t> </a:t>
            </a:r>
            <a:r>
              <a:rPr lang="en-GB" spc="-5" dirty="0" err="1"/>
              <a:t>cymorth</a:t>
            </a:r>
            <a:r>
              <a:rPr lang="en-GB" spc="-5" dirty="0"/>
              <a:t> </a:t>
            </a:r>
            <a:r>
              <a:rPr lang="en-GB" spc="-5" dirty="0" err="1"/>
              <a:t>effeithiol</a:t>
            </a:r>
            <a:r>
              <a:rPr lang="en-GB" spc="-5" dirty="0"/>
              <a:t> o ran </a:t>
            </a:r>
            <a:r>
              <a:rPr lang="en-GB" spc="-5" dirty="0" err="1"/>
              <a:t>datblygu</a:t>
            </a:r>
            <a:r>
              <a:rPr lang="en-GB" spc="-5" dirty="0"/>
              <a:t> </a:t>
            </a:r>
            <a:r>
              <a:rPr lang="en-GB" spc="-5" dirty="0" err="1"/>
              <a:t>dealltwriaeth</a:t>
            </a:r>
            <a:r>
              <a:rPr lang="en-GB" spc="-5" dirty="0"/>
              <a:t> </a:t>
            </a:r>
            <a:r>
              <a:rPr lang="en-GB" spc="-5" dirty="0" err="1"/>
              <a:t>ymarferwyr</a:t>
            </a:r>
            <a:r>
              <a:rPr lang="en-GB" spc="-5" dirty="0"/>
              <a:t> o </a:t>
            </a:r>
            <a:r>
              <a:rPr lang="en-GB" spc="-5" dirty="0" err="1"/>
              <a:t>agweddau</a:t>
            </a:r>
            <a:r>
              <a:rPr lang="en-GB" spc="-5" dirty="0"/>
              <a:t> </a:t>
            </a:r>
            <a:r>
              <a:rPr lang="en-GB" spc="-5" dirty="0" err="1"/>
              <a:t>ar</a:t>
            </a:r>
            <a:r>
              <a:rPr lang="en-GB" spc="-5" dirty="0"/>
              <a:t> y </a:t>
            </a:r>
            <a:r>
              <a:rPr lang="en-GB" spc="-5" dirty="0" err="1"/>
              <a:t>Cyfnod</a:t>
            </a:r>
            <a:r>
              <a:rPr lang="en-GB" spc="-5" dirty="0"/>
              <a:t> Sylfaen.</a:t>
            </a:r>
          </a:p>
          <a:p>
            <a:pPr marL="482600" marR="5080" indent="-470534">
              <a:lnSpc>
                <a:spcPct val="100000"/>
              </a:lnSpc>
              <a:buFont typeface="Arial" panose="020B0604020202020204" pitchFamily="34" charset="0"/>
              <a:buChar char="•"/>
            </a:pPr>
            <a:r>
              <a:rPr lang="en-GB" spc="-5" dirty="0"/>
              <a:t>Pan </a:t>
            </a:r>
            <a:r>
              <a:rPr lang="en-GB" spc="-5" dirty="0" err="1"/>
              <a:t>mae</a:t>
            </a:r>
            <a:r>
              <a:rPr lang="en-GB" spc="-5" dirty="0"/>
              <a:t> </a:t>
            </a:r>
            <a:r>
              <a:rPr lang="en-GB" spc="-5" dirty="0" err="1"/>
              <a:t>athrawon</a:t>
            </a:r>
            <a:r>
              <a:rPr lang="en-GB" spc="-5" dirty="0"/>
              <a:t> </a:t>
            </a:r>
            <a:r>
              <a:rPr lang="en-GB" spc="-5" dirty="0" err="1"/>
              <a:t>ymgynghorol</a:t>
            </a:r>
            <a:r>
              <a:rPr lang="en-GB" spc="-5" dirty="0"/>
              <a:t> </a:t>
            </a:r>
            <a:r>
              <a:rPr lang="en-GB" spc="-5" dirty="0" err="1"/>
              <a:t>yn</a:t>
            </a:r>
            <a:r>
              <a:rPr lang="en-GB" spc="-5" dirty="0"/>
              <a:t> </a:t>
            </a:r>
            <a:r>
              <a:rPr lang="en-GB" spc="-5" dirty="0" err="1"/>
              <a:t>canolbwyntio</a:t>
            </a:r>
            <a:r>
              <a:rPr lang="en-GB" spc="-5" dirty="0"/>
              <a:t> </a:t>
            </a:r>
            <a:r>
              <a:rPr lang="en-GB" spc="-5" dirty="0" err="1"/>
              <a:t>ar</a:t>
            </a:r>
            <a:r>
              <a:rPr lang="en-GB" spc="-5" dirty="0"/>
              <a:t> </a:t>
            </a:r>
            <a:r>
              <a:rPr lang="en-GB" spc="-5" dirty="0" err="1"/>
              <a:t>ansawdd</a:t>
            </a:r>
            <a:r>
              <a:rPr lang="en-GB" spc="-5" dirty="0"/>
              <a:t> </a:t>
            </a:r>
            <a:r>
              <a:rPr lang="en-GB" spc="-5" dirty="0" err="1"/>
              <a:t>rhyngweithio</a:t>
            </a:r>
            <a:r>
              <a:rPr lang="en-GB" spc="-5" dirty="0"/>
              <a:t> </a:t>
            </a:r>
            <a:r>
              <a:rPr lang="en-GB" spc="-5" dirty="0" err="1"/>
              <a:t>ymarferwyr</a:t>
            </a:r>
            <a:r>
              <a:rPr lang="en-GB" spc="-5" dirty="0"/>
              <a:t> â </a:t>
            </a:r>
            <a:r>
              <a:rPr lang="en-GB" spc="-5" dirty="0" err="1"/>
              <a:t>phlant</a:t>
            </a:r>
            <a:r>
              <a:rPr lang="en-GB" spc="-5" dirty="0"/>
              <a:t>, </a:t>
            </a:r>
            <a:r>
              <a:rPr lang="en-GB" spc="-5" dirty="0" err="1"/>
              <a:t>mae</a:t>
            </a:r>
            <a:r>
              <a:rPr lang="en-GB" spc="-5" dirty="0"/>
              <a:t> </a:t>
            </a:r>
            <a:r>
              <a:rPr lang="en-GB" spc="-5" dirty="0" err="1"/>
              <a:t>hyn</a:t>
            </a:r>
            <a:r>
              <a:rPr lang="en-GB" spc="-5" dirty="0"/>
              <a:t> </a:t>
            </a:r>
            <a:r>
              <a:rPr lang="en-GB" spc="-5" dirty="0" err="1"/>
              <a:t>yn</a:t>
            </a:r>
            <a:r>
              <a:rPr lang="en-GB" spc="-5" dirty="0"/>
              <a:t> </a:t>
            </a:r>
            <a:r>
              <a:rPr lang="en-GB" spc="-5" dirty="0" err="1"/>
              <a:t>cael</a:t>
            </a:r>
            <a:r>
              <a:rPr lang="en-GB" spc="-5" dirty="0"/>
              <a:t> </a:t>
            </a:r>
            <a:r>
              <a:rPr lang="en-GB" spc="-5" dirty="0" err="1"/>
              <a:t>effaith</a:t>
            </a:r>
            <a:r>
              <a:rPr lang="en-GB" spc="-5" dirty="0"/>
              <a:t> </a:t>
            </a:r>
            <a:r>
              <a:rPr lang="en-GB" spc="-5" dirty="0" err="1"/>
              <a:t>sylweddol</a:t>
            </a:r>
            <a:r>
              <a:rPr lang="en-GB" spc="-5" dirty="0"/>
              <a:t> </a:t>
            </a:r>
            <a:r>
              <a:rPr lang="en-GB" spc="-5" dirty="0" err="1"/>
              <a:t>ar</a:t>
            </a:r>
            <a:r>
              <a:rPr lang="en-GB" spc="-5" dirty="0"/>
              <a:t> y </a:t>
            </a:r>
            <a:r>
              <a:rPr lang="en-GB" spc="-5" dirty="0" err="1"/>
              <a:t>safonau</a:t>
            </a:r>
            <a:r>
              <a:rPr lang="en-GB" spc="-5" dirty="0"/>
              <a:t> y </a:t>
            </a:r>
            <a:r>
              <a:rPr lang="en-GB" spc="-5" dirty="0" err="1"/>
              <a:t>mae</a:t>
            </a:r>
            <a:r>
              <a:rPr lang="en-GB" spc="-5" dirty="0"/>
              <a:t> plant </a:t>
            </a:r>
            <a:r>
              <a:rPr lang="en-GB" spc="-5" dirty="0" err="1"/>
              <a:t>yn</a:t>
            </a:r>
            <a:r>
              <a:rPr lang="en-GB" spc="-5" dirty="0"/>
              <a:t> </a:t>
            </a:r>
            <a:r>
              <a:rPr lang="en-GB" spc="-5" dirty="0" err="1"/>
              <a:t>eu</a:t>
            </a:r>
            <a:r>
              <a:rPr lang="en-GB" spc="-5" dirty="0"/>
              <a:t> </a:t>
            </a:r>
            <a:r>
              <a:rPr lang="en-GB" spc="-5" dirty="0" err="1"/>
              <a:t>cyflawni</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 minority of settings do not receive enough advice about how to improve the standards that children achieve or how to present activities in varied and interesting ways.  Only a minority of advisory teachers provide guidance on activities to help more able children or children experiencing difficulties.  In most settings, the advisory teacher provides effective support in developing practitioners’ understanding of aspects of the Foundation Phase.  </a:t>
            </a:r>
          </a:p>
          <a:p>
            <a:pPr marL="482600" marR="44450" indent="-470534">
              <a:lnSpc>
                <a:spcPct val="100000"/>
              </a:lnSpc>
              <a:buFont typeface="Arial" panose="020B0604020202020204" pitchFamily="34" charset="0"/>
              <a:buChar char="•"/>
            </a:pPr>
            <a:r>
              <a:rPr lang="en-GB" spc="-5" dirty="0"/>
              <a:t> Where advisory teachers focus on the quality of practitioners’ interaction with children, this has a significant impact on the standards children achieve.</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416868"/>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Mewn</a:t>
            </a:r>
            <a:r>
              <a:rPr lang="en-GB" spc="-5" dirty="0"/>
              <a:t> </a:t>
            </a:r>
            <a:r>
              <a:rPr lang="en-GB" spc="-5" dirty="0" err="1"/>
              <a:t>llawer</a:t>
            </a:r>
            <a:r>
              <a:rPr lang="en-GB" spc="-5" dirty="0"/>
              <a:t> o </a:t>
            </a:r>
            <a:r>
              <a:rPr lang="en-GB" spc="-5" dirty="0" err="1"/>
              <a:t>leoliadau</a:t>
            </a:r>
            <a:r>
              <a:rPr lang="en-GB" spc="-5" dirty="0"/>
              <a:t> </a:t>
            </a:r>
            <a:r>
              <a:rPr lang="en-GB" spc="-5" dirty="0" err="1"/>
              <a:t>cyfrwng</a:t>
            </a:r>
            <a:r>
              <a:rPr lang="en-GB" spc="-5" dirty="0"/>
              <a:t> </a:t>
            </a:r>
            <a:r>
              <a:rPr lang="en-GB" spc="-5" dirty="0" err="1"/>
              <a:t>Saesneg</a:t>
            </a:r>
            <a:r>
              <a:rPr lang="en-GB" spc="-5" dirty="0"/>
              <a:t>, </a:t>
            </a:r>
            <a:r>
              <a:rPr lang="en-GB" spc="-5" dirty="0" err="1"/>
              <a:t>mae</a:t>
            </a:r>
            <a:r>
              <a:rPr lang="en-GB" spc="-5" dirty="0"/>
              <a:t> </a:t>
            </a:r>
            <a:r>
              <a:rPr lang="en-GB" spc="-5" dirty="0" err="1"/>
              <a:t>cymorth</a:t>
            </a:r>
            <a:r>
              <a:rPr lang="en-GB" spc="-5" dirty="0"/>
              <a:t> </a:t>
            </a:r>
            <a:r>
              <a:rPr lang="en-GB" spc="-5" dirty="0" err="1"/>
              <a:t>athrawon</a:t>
            </a:r>
            <a:r>
              <a:rPr lang="en-GB" spc="-5" dirty="0"/>
              <a:t> </a:t>
            </a:r>
            <a:r>
              <a:rPr lang="en-GB" spc="-5" dirty="0" err="1"/>
              <a:t>ymgynghorol</a:t>
            </a:r>
            <a:r>
              <a:rPr lang="en-GB" spc="-5" dirty="0"/>
              <a:t> </a:t>
            </a:r>
            <a:r>
              <a:rPr lang="en-GB" spc="-5" dirty="0" err="1"/>
              <a:t>wedi</a:t>
            </a:r>
            <a:r>
              <a:rPr lang="en-GB" spc="-5" dirty="0"/>
              <a:t> </a:t>
            </a:r>
            <a:r>
              <a:rPr lang="en-GB" spc="-5" dirty="0" err="1"/>
              <a:t>helpu</a:t>
            </a:r>
            <a:r>
              <a:rPr lang="en-GB" spc="-5" dirty="0"/>
              <a:t> </a:t>
            </a:r>
            <a:r>
              <a:rPr lang="en-GB" spc="-5" dirty="0" err="1"/>
              <a:t>i</a:t>
            </a:r>
            <a:r>
              <a:rPr lang="en-GB" spc="-5" dirty="0"/>
              <a:t> </a:t>
            </a:r>
            <a:r>
              <a:rPr lang="en-GB" spc="-5" dirty="0" err="1"/>
              <a:t>godi</a:t>
            </a:r>
            <a:r>
              <a:rPr lang="en-GB" spc="-5" dirty="0"/>
              <a:t> </a:t>
            </a:r>
            <a:r>
              <a:rPr lang="en-GB" spc="-5" dirty="0" err="1"/>
              <a:t>safonau</a:t>
            </a:r>
            <a:r>
              <a:rPr lang="en-GB" spc="-5" dirty="0"/>
              <a:t> </a:t>
            </a:r>
            <a:r>
              <a:rPr lang="en-GB" spc="-5" dirty="0" err="1"/>
              <a:t>Cymraeg</a:t>
            </a:r>
            <a:r>
              <a:rPr lang="en-GB" spc="-5" dirty="0"/>
              <a:t> plant.</a:t>
            </a:r>
          </a:p>
          <a:p>
            <a:pPr marL="482600" marR="5080" indent="-470534">
              <a:lnSpc>
                <a:spcPct val="100000"/>
              </a:lnSpc>
              <a:buFont typeface="Arial" panose="020B0604020202020204" pitchFamily="34" charset="0"/>
              <a:buChar char="•"/>
            </a:pPr>
            <a:r>
              <a:rPr lang="en-GB" spc="-5" dirty="0" err="1"/>
              <a:t>Yn</a:t>
            </a:r>
            <a:r>
              <a:rPr lang="en-GB" spc="-5" dirty="0"/>
              <a:t> y </a:t>
            </a:r>
            <a:r>
              <a:rPr lang="en-GB" spc="-5" dirty="0" err="1"/>
              <a:t>mwyafrif</a:t>
            </a:r>
            <a:r>
              <a:rPr lang="en-GB" spc="-5" dirty="0"/>
              <a:t> o </a:t>
            </a:r>
            <a:r>
              <a:rPr lang="en-GB" spc="-5" dirty="0" err="1"/>
              <a:t>ymweliadau</a:t>
            </a:r>
            <a:r>
              <a:rPr lang="en-GB" spc="-5" dirty="0"/>
              <a:t> </a:t>
            </a:r>
            <a:r>
              <a:rPr lang="en-GB" spc="-5" dirty="0" err="1"/>
              <a:t>athrawon</a:t>
            </a:r>
            <a:r>
              <a:rPr lang="en-GB" spc="-5" dirty="0"/>
              <a:t> </a:t>
            </a:r>
            <a:r>
              <a:rPr lang="en-GB" spc="-5" dirty="0" err="1"/>
              <a:t>ymgynghorol</a:t>
            </a:r>
            <a:r>
              <a:rPr lang="en-GB" spc="-5" dirty="0"/>
              <a:t>, </a:t>
            </a:r>
            <a:r>
              <a:rPr lang="en-GB" spc="-5" dirty="0" err="1"/>
              <a:t>mae</a:t>
            </a:r>
            <a:r>
              <a:rPr lang="en-GB" spc="-5" dirty="0"/>
              <a:t> </a:t>
            </a:r>
            <a:r>
              <a:rPr lang="en-GB" spc="-5" dirty="0" err="1"/>
              <a:t>gormod</a:t>
            </a:r>
            <a:r>
              <a:rPr lang="en-GB" spc="-5" dirty="0"/>
              <a:t> o </a:t>
            </a:r>
            <a:r>
              <a:rPr lang="en-GB" spc="-5" dirty="0" err="1"/>
              <a:t>bwyslais</a:t>
            </a:r>
            <a:r>
              <a:rPr lang="en-GB" spc="-5" dirty="0"/>
              <a:t> </a:t>
            </a:r>
            <a:r>
              <a:rPr lang="en-GB" spc="-5" dirty="0" err="1"/>
              <a:t>ar</a:t>
            </a:r>
            <a:r>
              <a:rPr lang="en-GB" spc="-5" dirty="0"/>
              <a:t> </a:t>
            </a:r>
            <a:r>
              <a:rPr lang="en-GB" spc="-5" dirty="0" err="1"/>
              <a:t>helpu’r</a:t>
            </a:r>
            <a:r>
              <a:rPr lang="en-GB" spc="-5" dirty="0"/>
              <a:t> </a:t>
            </a:r>
            <a:r>
              <a:rPr lang="en-GB" spc="-5" dirty="0" err="1"/>
              <a:t>lleoliad</a:t>
            </a:r>
            <a:r>
              <a:rPr lang="en-GB" spc="-5" dirty="0"/>
              <a:t> </a:t>
            </a:r>
            <a:r>
              <a:rPr lang="en-GB" spc="-5" dirty="0" err="1"/>
              <a:t>i</a:t>
            </a:r>
            <a:r>
              <a:rPr lang="en-GB" spc="-5" dirty="0"/>
              <a:t> </a:t>
            </a:r>
            <a:r>
              <a:rPr lang="en-GB" spc="-5" dirty="0" err="1"/>
              <a:t>lunio</a:t>
            </a:r>
            <a:r>
              <a:rPr lang="en-GB" spc="-5" dirty="0"/>
              <a:t> </a:t>
            </a:r>
            <a:r>
              <a:rPr lang="en-GB" spc="-5" dirty="0" err="1"/>
              <a:t>dogfennau</a:t>
            </a:r>
            <a:r>
              <a:rPr lang="en-GB" spc="-5" dirty="0"/>
              <a:t> </a:t>
            </a:r>
            <a:r>
              <a:rPr lang="en-GB" spc="-5" dirty="0" err="1"/>
              <a:t>polisi</a:t>
            </a:r>
            <a:r>
              <a:rPr lang="en-GB" spc="-5" dirty="0"/>
              <a:t>, </a:t>
            </a:r>
            <a:r>
              <a:rPr lang="en-GB" spc="-5" dirty="0" err="1"/>
              <a:t>fel</a:t>
            </a:r>
            <a:r>
              <a:rPr lang="en-GB" spc="-5" dirty="0"/>
              <a:t> </a:t>
            </a:r>
            <a:r>
              <a:rPr lang="en-GB" spc="-5" dirty="0" err="1"/>
              <a:t>cynllun</a:t>
            </a:r>
            <a:r>
              <a:rPr lang="en-GB" spc="-5" dirty="0"/>
              <a:t> </a:t>
            </a:r>
            <a:r>
              <a:rPr lang="en-GB" spc="-5" dirty="0" err="1"/>
              <a:t>datblygu</a:t>
            </a:r>
            <a:r>
              <a:rPr lang="en-GB" spc="-5" dirty="0"/>
              <a:t> </a:t>
            </a:r>
            <a:r>
              <a:rPr lang="en-GB" spc="-5" dirty="0" err="1"/>
              <a:t>neu</a:t>
            </a:r>
            <a:r>
              <a:rPr lang="en-GB" spc="-5" dirty="0"/>
              <a:t> </a:t>
            </a:r>
            <a:r>
              <a:rPr lang="en-GB" spc="-5" dirty="0" err="1"/>
              <a:t>adroddiad</a:t>
            </a:r>
            <a:r>
              <a:rPr lang="en-GB" spc="-5" dirty="0"/>
              <a:t> </a:t>
            </a:r>
            <a:r>
              <a:rPr lang="en-GB" spc="-5" dirty="0" err="1"/>
              <a:t>hunanarfarnu</a:t>
            </a:r>
            <a:r>
              <a:rPr lang="en-GB" spc="-5" dirty="0"/>
              <a:t>.  Mae </a:t>
            </a:r>
            <a:r>
              <a:rPr lang="en-GB" spc="-5" dirty="0" err="1"/>
              <a:t>athrawon</a:t>
            </a:r>
            <a:r>
              <a:rPr lang="en-GB" spc="-5" dirty="0"/>
              <a:t> </a:t>
            </a:r>
            <a:r>
              <a:rPr lang="en-GB" spc="-5" dirty="0" err="1"/>
              <a:t>ymgynghorol</a:t>
            </a:r>
            <a:r>
              <a:rPr lang="en-GB" spc="-5" dirty="0"/>
              <a:t> </a:t>
            </a:r>
            <a:r>
              <a:rPr lang="en-GB" spc="-5" dirty="0" err="1"/>
              <a:t>yn</a:t>
            </a:r>
            <a:r>
              <a:rPr lang="en-GB" spc="-5" dirty="0"/>
              <a:t> </a:t>
            </a:r>
            <a:r>
              <a:rPr lang="en-GB" spc="-5" dirty="0" err="1"/>
              <a:t>dechrau</a:t>
            </a:r>
            <a:r>
              <a:rPr lang="en-GB" spc="-5" dirty="0"/>
              <a:t> </a:t>
            </a:r>
            <a:r>
              <a:rPr lang="en-GB" spc="-5" dirty="0" err="1"/>
              <a:t>darparu</a:t>
            </a:r>
            <a:r>
              <a:rPr lang="en-GB" spc="-5" dirty="0"/>
              <a:t> </a:t>
            </a:r>
            <a:r>
              <a:rPr lang="en-GB" spc="-5" dirty="0" err="1"/>
              <a:t>mwy</a:t>
            </a:r>
            <a:r>
              <a:rPr lang="en-GB" spc="-5" dirty="0"/>
              <a:t> o her o ran y </a:t>
            </a:r>
            <a:r>
              <a:rPr lang="en-GB" spc="-5" dirty="0" err="1"/>
              <a:t>safonau</a:t>
            </a:r>
            <a:r>
              <a:rPr lang="en-GB" spc="-5" dirty="0"/>
              <a:t> y </a:t>
            </a:r>
            <a:r>
              <a:rPr lang="en-GB" spc="-5" dirty="0" err="1"/>
              <a:t>mae</a:t>
            </a:r>
            <a:r>
              <a:rPr lang="en-GB" spc="-5" dirty="0"/>
              <a:t> plant </a:t>
            </a:r>
            <a:r>
              <a:rPr lang="en-GB" spc="-5" dirty="0" err="1"/>
              <a:t>yn</a:t>
            </a:r>
            <a:r>
              <a:rPr lang="en-GB" spc="-5" dirty="0"/>
              <a:t> </a:t>
            </a:r>
            <a:r>
              <a:rPr lang="en-GB" spc="-5" dirty="0" err="1"/>
              <a:t>eu</a:t>
            </a:r>
            <a:r>
              <a:rPr lang="en-GB" spc="-5" dirty="0"/>
              <a:t> </a:t>
            </a:r>
            <a:r>
              <a:rPr lang="en-GB" spc="-5" dirty="0" err="1"/>
              <a:t>cyflawni</a:t>
            </a:r>
            <a:r>
              <a:rPr lang="en-GB" spc="-5" dirty="0"/>
              <a:t>, </a:t>
            </a:r>
            <a:r>
              <a:rPr lang="en-GB" spc="-5" dirty="0" err="1"/>
              <a:t>ond</a:t>
            </a:r>
            <a:r>
              <a:rPr lang="en-GB" spc="-5" dirty="0"/>
              <a:t> </a:t>
            </a:r>
            <a:r>
              <a:rPr lang="en-GB" spc="-5" dirty="0" err="1"/>
              <a:t>yn</a:t>
            </a:r>
            <a:r>
              <a:rPr lang="en-GB" spc="-5" dirty="0"/>
              <a:t> y </a:t>
            </a:r>
            <a:r>
              <a:rPr lang="en-GB" spc="-5" dirty="0" err="1"/>
              <a:t>mwyafrif</a:t>
            </a:r>
            <a:r>
              <a:rPr lang="en-GB" spc="-5" dirty="0"/>
              <a:t> o </a:t>
            </a:r>
            <a:r>
              <a:rPr lang="en-GB" spc="-5" dirty="0" err="1"/>
              <a:t>leoliadau</a:t>
            </a:r>
            <a:r>
              <a:rPr lang="en-GB" spc="-5" dirty="0"/>
              <a:t>, </a:t>
            </a:r>
            <a:r>
              <a:rPr lang="en-GB" spc="-5" dirty="0" err="1"/>
              <a:t>maent</a:t>
            </a:r>
            <a:r>
              <a:rPr lang="en-GB" spc="-5" dirty="0"/>
              <a:t> </a:t>
            </a:r>
            <a:r>
              <a:rPr lang="en-GB" spc="-5" dirty="0" err="1"/>
              <a:t>yn</a:t>
            </a:r>
            <a:r>
              <a:rPr lang="en-GB" spc="-5" dirty="0"/>
              <a:t> </a:t>
            </a:r>
            <a:r>
              <a:rPr lang="en-GB" spc="-5" dirty="0" err="1"/>
              <a:t>canolbwyntio</a:t>
            </a:r>
            <a:r>
              <a:rPr lang="en-GB" spc="-5" dirty="0"/>
              <a:t> </a:t>
            </a:r>
            <a:r>
              <a:rPr lang="en-GB" spc="-5" dirty="0" err="1"/>
              <a:t>gormod</a:t>
            </a:r>
            <a:r>
              <a:rPr lang="en-GB" spc="-5" dirty="0"/>
              <a:t> </a:t>
            </a:r>
            <a:r>
              <a:rPr lang="en-GB" spc="-5" dirty="0" err="1"/>
              <a:t>ar</a:t>
            </a:r>
            <a:r>
              <a:rPr lang="en-GB" spc="-5" dirty="0"/>
              <a:t> </a:t>
            </a:r>
            <a:r>
              <a:rPr lang="en-GB" spc="-5" dirty="0" err="1"/>
              <a:t>fiwrocratiaeth</a:t>
            </a:r>
            <a:r>
              <a:rPr lang="en-GB" spc="-5" dirty="0"/>
              <a:t> </a:t>
            </a:r>
            <a:r>
              <a:rPr lang="en-GB" spc="-5" dirty="0" err="1"/>
              <a:t>rheoli</a:t>
            </a:r>
            <a:r>
              <a:rPr lang="en-GB" spc="-5" dirty="0"/>
              <a:t> a </a:t>
            </a:r>
            <a:r>
              <a:rPr lang="en-GB" spc="-5" dirty="0" err="1"/>
              <a:t>chynllunio</a:t>
            </a:r>
            <a:r>
              <a:rPr lang="en-GB" spc="-5" dirty="0"/>
              <a:t> o </a:t>
            </a:r>
            <a:r>
              <a:rPr lang="en-GB" spc="-5" dirty="0" err="1"/>
              <a:t>hyd</a:t>
            </a:r>
            <a:r>
              <a:rPr lang="en-GB" spc="-5" dirty="0"/>
              <a:t>, a dim </a:t>
            </a:r>
            <a:r>
              <a:rPr lang="en-GB" spc="-5" dirty="0" err="1"/>
              <a:t>digon</a:t>
            </a:r>
            <a:r>
              <a:rPr lang="en-GB" spc="-5" dirty="0"/>
              <a:t> </a:t>
            </a:r>
            <a:r>
              <a:rPr lang="en-GB" spc="-5" dirty="0" err="1"/>
              <a:t>ar</a:t>
            </a:r>
            <a:r>
              <a:rPr lang="en-GB" spc="-5" dirty="0"/>
              <a:t> </a:t>
            </a:r>
            <a:r>
              <a:rPr lang="en-GB" spc="-5" dirty="0" err="1"/>
              <a:t>addysgu</a:t>
            </a:r>
            <a:r>
              <a:rPr lang="en-GB" spc="-5" dirty="0"/>
              <a:t> a </a:t>
            </a:r>
            <a:r>
              <a:rPr lang="en-GB" spc="-5" dirty="0" err="1"/>
              <a:t>dysgu</a:t>
            </a:r>
            <a:r>
              <a:rPr lang="en-GB" spc="-5" dirty="0"/>
              <a:t>.</a:t>
            </a:r>
          </a:p>
          <a:p>
            <a:pPr marL="482600" marR="5080" indent="-470534">
              <a:lnSpc>
                <a:spcPct val="100000"/>
              </a:lnSpc>
            </a:pPr>
            <a:endParaRPr lang="en-GB" b="1" spc="-5"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078313"/>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In many English-medium settings, the support of the advisory teacher has helped to raise the standards of children’s Welsh.  </a:t>
            </a:r>
          </a:p>
          <a:p>
            <a:pPr marL="482600" marR="44450" indent="-470534">
              <a:lnSpc>
                <a:spcPct val="100000"/>
              </a:lnSpc>
              <a:buFont typeface="Arial" panose="020B0604020202020204" pitchFamily="34" charset="0"/>
              <a:buChar char="•"/>
            </a:pPr>
            <a:r>
              <a:rPr lang="en-GB" spc="-5" dirty="0"/>
              <a:t>In a majority of advisory teacher visits, there is an over-emphasis on helping the setting to produce policy documents, such as a development plan or a self-evaluation report.  Advisory teachers are beginning to provide a greater level of challenge with regard to the standards children achieve, but in a majority of settings they still focus too much on the bureaucracy of management and planning, and not enough on teaching and learning.</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Ledled</a:t>
            </a:r>
            <a:r>
              <a:rPr lang="en-GB" spc="-5" dirty="0"/>
              <a:t> </a:t>
            </a:r>
            <a:r>
              <a:rPr lang="en-GB" spc="-5" dirty="0" err="1"/>
              <a:t>Cymru</a:t>
            </a:r>
            <a:r>
              <a:rPr lang="en-GB" spc="-5" dirty="0"/>
              <a:t>, </a:t>
            </a:r>
            <a:r>
              <a:rPr lang="en-GB" spc="-5" dirty="0" err="1"/>
              <a:t>mae</a:t>
            </a:r>
            <a:r>
              <a:rPr lang="en-GB" spc="-5" dirty="0"/>
              <a:t> </a:t>
            </a:r>
            <a:r>
              <a:rPr lang="en-GB" spc="-5" dirty="0" err="1"/>
              <a:t>llawer</a:t>
            </a:r>
            <a:r>
              <a:rPr lang="en-GB" spc="-5" dirty="0"/>
              <a:t> o </a:t>
            </a:r>
            <a:r>
              <a:rPr lang="en-GB" spc="-5" dirty="0" err="1"/>
              <a:t>fodelau</a:t>
            </a:r>
            <a:r>
              <a:rPr lang="en-GB" spc="-5" dirty="0"/>
              <a:t> </a:t>
            </a:r>
            <a:r>
              <a:rPr lang="en-GB" spc="-5" dirty="0" err="1"/>
              <a:t>gwahanol</a:t>
            </a:r>
            <a:r>
              <a:rPr lang="en-GB" spc="-5" dirty="0"/>
              <a:t> o </a:t>
            </a:r>
            <a:r>
              <a:rPr lang="en-GB" spc="-5" dirty="0" err="1"/>
              <a:t>gymorth</a:t>
            </a:r>
            <a:r>
              <a:rPr lang="en-GB" spc="-5" dirty="0"/>
              <a:t> </a:t>
            </a:r>
            <a:r>
              <a:rPr lang="en-GB" spc="-5" dirty="0" err="1"/>
              <a:t>athrawon</a:t>
            </a:r>
            <a:r>
              <a:rPr lang="en-GB" spc="-5" dirty="0"/>
              <a:t> </a:t>
            </a:r>
            <a:r>
              <a:rPr lang="en-GB" spc="-5" dirty="0" err="1"/>
              <a:t>ymgynghorol</a:t>
            </a:r>
            <a:r>
              <a:rPr lang="en-GB" spc="-5" dirty="0"/>
              <a:t>.  Y model </a:t>
            </a:r>
            <a:r>
              <a:rPr lang="en-GB" spc="-5" dirty="0" err="1"/>
              <a:t>mwyaf</a:t>
            </a:r>
            <a:r>
              <a:rPr lang="en-GB" spc="-5" dirty="0"/>
              <a:t> </a:t>
            </a:r>
            <a:r>
              <a:rPr lang="en-GB" spc="-5" dirty="0" err="1"/>
              <a:t>llwyddiannus</a:t>
            </a:r>
            <a:r>
              <a:rPr lang="en-GB" spc="-5" dirty="0"/>
              <a:t> </a:t>
            </a:r>
            <a:r>
              <a:rPr lang="en-GB" spc="-5" dirty="0" err="1"/>
              <a:t>yw</a:t>
            </a:r>
            <a:r>
              <a:rPr lang="en-GB" spc="-5" dirty="0"/>
              <a:t> pan </a:t>
            </a:r>
            <a:r>
              <a:rPr lang="en-GB" spc="-5" dirty="0" err="1"/>
              <a:t>fydd</a:t>
            </a:r>
            <a:r>
              <a:rPr lang="en-GB" spc="-5" dirty="0"/>
              <a:t> </a:t>
            </a:r>
            <a:r>
              <a:rPr lang="en-GB" spc="-5" dirty="0" err="1"/>
              <a:t>lleoliadau’n</a:t>
            </a:r>
            <a:r>
              <a:rPr lang="en-GB" spc="-5" dirty="0"/>
              <a:t> </a:t>
            </a:r>
            <a:r>
              <a:rPr lang="en-GB" spc="-5" dirty="0" err="1"/>
              <a:t>cael</a:t>
            </a:r>
            <a:r>
              <a:rPr lang="en-GB" spc="-5" dirty="0"/>
              <a:t> y </a:t>
            </a:r>
            <a:r>
              <a:rPr lang="en-GB" spc="-5" dirty="0" err="1"/>
              <a:t>dyraniad</a:t>
            </a:r>
            <a:r>
              <a:rPr lang="en-GB" spc="-5" dirty="0"/>
              <a:t> </a:t>
            </a:r>
            <a:r>
              <a:rPr lang="en-GB" spc="-5" dirty="0" err="1"/>
              <a:t>llawn</a:t>
            </a:r>
            <a:r>
              <a:rPr lang="en-GB" spc="-5" dirty="0"/>
              <a:t> o </a:t>
            </a:r>
            <a:r>
              <a:rPr lang="en-GB" spc="-5" dirty="0" err="1"/>
              <a:t>amser</a:t>
            </a:r>
            <a:r>
              <a:rPr lang="en-GB" spc="-5" dirty="0"/>
              <a:t> </a:t>
            </a:r>
            <a:r>
              <a:rPr lang="en-GB" spc="-5" dirty="0" err="1"/>
              <a:t>yr</a:t>
            </a:r>
            <a:r>
              <a:rPr lang="en-GB" spc="-5" dirty="0"/>
              <a:t> </a:t>
            </a:r>
            <a:r>
              <a:rPr lang="en-GB" spc="-5" dirty="0" err="1"/>
              <a:t>athro</a:t>
            </a:r>
            <a:r>
              <a:rPr lang="en-GB" spc="-5" dirty="0"/>
              <a:t> </a:t>
            </a:r>
            <a:r>
              <a:rPr lang="en-GB" spc="-5" dirty="0" err="1"/>
              <a:t>ymgynghorol</a:t>
            </a:r>
            <a:r>
              <a:rPr lang="en-GB" spc="-5" dirty="0"/>
              <a:t> </a:t>
            </a:r>
            <a:r>
              <a:rPr lang="en-GB" spc="-5" dirty="0" err="1"/>
              <a:t>ar</a:t>
            </a:r>
            <a:r>
              <a:rPr lang="en-GB" spc="-5" dirty="0"/>
              <a:t> y </a:t>
            </a:r>
            <a:r>
              <a:rPr lang="en-GB" spc="-5" dirty="0" err="1"/>
              <a:t>safle</a:t>
            </a:r>
            <a:r>
              <a:rPr lang="en-GB" spc="-5" dirty="0"/>
              <a:t>, pan </a:t>
            </a:r>
            <a:r>
              <a:rPr lang="en-GB" spc="-5" dirty="0" err="1"/>
              <a:t>fydd</a:t>
            </a:r>
            <a:r>
              <a:rPr lang="en-GB" spc="-5" dirty="0"/>
              <a:t> </a:t>
            </a:r>
            <a:r>
              <a:rPr lang="en-GB" spc="-5" dirty="0" err="1"/>
              <a:t>hyfforddiant</a:t>
            </a:r>
            <a:r>
              <a:rPr lang="en-GB" spc="-5" dirty="0"/>
              <a:t> </a:t>
            </a:r>
            <a:r>
              <a:rPr lang="en-GB" spc="-5" dirty="0" err="1"/>
              <a:t>ychwanegol</a:t>
            </a:r>
            <a:r>
              <a:rPr lang="en-GB" spc="-5" dirty="0"/>
              <a:t> </a:t>
            </a:r>
            <a:r>
              <a:rPr lang="en-GB" spc="-5" dirty="0" err="1"/>
              <a:t>yn</a:t>
            </a:r>
            <a:r>
              <a:rPr lang="en-GB" spc="-5" dirty="0"/>
              <a:t> </a:t>
            </a:r>
            <a:r>
              <a:rPr lang="en-GB" spc="-5" dirty="0" err="1"/>
              <a:t>cael</a:t>
            </a:r>
            <a:r>
              <a:rPr lang="en-GB" spc="-5" dirty="0"/>
              <a:t> </a:t>
            </a:r>
            <a:r>
              <a:rPr lang="en-GB" spc="-5" dirty="0" err="1"/>
              <a:t>ei</a:t>
            </a:r>
            <a:r>
              <a:rPr lang="en-GB" spc="-5" dirty="0"/>
              <a:t> </a:t>
            </a:r>
            <a:r>
              <a:rPr lang="en-GB" spc="-5" dirty="0" err="1"/>
              <a:t>ddarparu</a:t>
            </a:r>
            <a:r>
              <a:rPr lang="en-GB" spc="-5" dirty="0"/>
              <a:t>, a phan </a:t>
            </a:r>
            <a:r>
              <a:rPr lang="en-GB" spc="-5" dirty="0" err="1"/>
              <a:t>fydd</a:t>
            </a:r>
            <a:r>
              <a:rPr lang="en-GB" spc="-5" dirty="0"/>
              <a:t> </a:t>
            </a:r>
            <a:r>
              <a:rPr lang="en-GB" spc="-5" dirty="0" err="1"/>
              <a:t>disgwyl</a:t>
            </a:r>
            <a:r>
              <a:rPr lang="en-GB" spc="-5" dirty="0"/>
              <a:t> </a:t>
            </a:r>
            <a:r>
              <a:rPr lang="en-GB" spc="-5" dirty="0" err="1"/>
              <a:t>i</a:t>
            </a:r>
            <a:r>
              <a:rPr lang="en-GB" spc="-5" dirty="0"/>
              <a:t> </a:t>
            </a:r>
            <a:r>
              <a:rPr lang="en-GB" spc="-5" dirty="0" err="1"/>
              <a:t>leoliadau</a:t>
            </a:r>
            <a:r>
              <a:rPr lang="en-GB" spc="-5" dirty="0"/>
              <a:t> </a:t>
            </a:r>
            <a:r>
              <a:rPr lang="en-GB" spc="-5" dirty="0" err="1"/>
              <a:t>fynychu</a:t>
            </a:r>
            <a:r>
              <a:rPr lang="en-GB" spc="-5" dirty="0"/>
              <a:t> </a:t>
            </a:r>
            <a:r>
              <a:rPr lang="en-GB" spc="-5" dirty="0" err="1"/>
              <a:t>lleiafswm</a:t>
            </a:r>
            <a:r>
              <a:rPr lang="en-GB" spc="-5" dirty="0"/>
              <a:t> o </a:t>
            </a:r>
            <a:r>
              <a:rPr lang="en-GB" spc="-5" dirty="0" err="1"/>
              <a:t>hyfforddiant</a:t>
            </a:r>
            <a:r>
              <a:rPr lang="en-GB" spc="-5" dirty="0"/>
              <a:t> bob </a:t>
            </a:r>
            <a:r>
              <a:rPr lang="en-GB" spc="-5" dirty="0" err="1"/>
              <a:t>blwyddyn</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mwyafrif</a:t>
            </a:r>
            <a:r>
              <a:rPr lang="en-GB" spc="-5" dirty="0"/>
              <a:t> </a:t>
            </a:r>
            <a:r>
              <a:rPr lang="en-GB" spc="-5" dirty="0" err="1"/>
              <a:t>yr</a:t>
            </a:r>
            <a:r>
              <a:rPr lang="en-GB" spc="-5" dirty="0"/>
              <a:t> </a:t>
            </a:r>
            <a:r>
              <a:rPr lang="en-GB" spc="-5" dirty="0" err="1"/>
              <a:t>awdurdodau</a:t>
            </a:r>
            <a:r>
              <a:rPr lang="en-GB" spc="-5" dirty="0"/>
              <a:t> </a:t>
            </a:r>
            <a:r>
              <a:rPr lang="en-GB" spc="-5" dirty="0" err="1"/>
              <a:t>lleol</a:t>
            </a:r>
            <a:r>
              <a:rPr lang="en-GB" spc="-5" dirty="0"/>
              <a:t> </a:t>
            </a:r>
            <a:r>
              <a:rPr lang="en-GB" spc="-5" dirty="0" err="1"/>
              <a:t>yn</a:t>
            </a:r>
            <a:r>
              <a:rPr lang="en-GB" spc="-5" dirty="0"/>
              <a:t> </a:t>
            </a:r>
            <a:r>
              <a:rPr lang="en-GB" spc="-5" dirty="0" err="1"/>
              <a:t>dyrannu’r</a:t>
            </a:r>
            <a:r>
              <a:rPr lang="en-GB" spc="-5" dirty="0"/>
              <a:t> </a:t>
            </a:r>
            <a:r>
              <a:rPr lang="en-GB" spc="-5" dirty="0" err="1"/>
              <a:t>amser</a:t>
            </a:r>
            <a:r>
              <a:rPr lang="en-GB" spc="-5" dirty="0"/>
              <a:t> y </a:t>
            </a:r>
            <a:r>
              <a:rPr lang="en-GB" spc="-5" dirty="0" err="1"/>
              <a:t>mae</a:t>
            </a:r>
            <a:r>
              <a:rPr lang="en-GB" spc="-5" dirty="0"/>
              <a:t> </a:t>
            </a:r>
            <a:r>
              <a:rPr lang="en-GB" spc="-5" dirty="0" err="1"/>
              <a:t>pob</a:t>
            </a:r>
            <a:r>
              <a:rPr lang="en-GB" spc="-5" dirty="0"/>
              <a:t> </a:t>
            </a:r>
            <a:r>
              <a:rPr lang="en-GB" spc="-5" dirty="0" err="1"/>
              <a:t>lleoliad</a:t>
            </a:r>
            <a:r>
              <a:rPr lang="en-GB" spc="-5" dirty="0"/>
              <a:t> </a:t>
            </a:r>
            <a:r>
              <a:rPr lang="en-GB" spc="-5" dirty="0" err="1"/>
              <a:t>yn</a:t>
            </a:r>
            <a:r>
              <a:rPr lang="en-GB" spc="-5" dirty="0"/>
              <a:t> </a:t>
            </a:r>
            <a:r>
              <a:rPr lang="en-GB" spc="-5" dirty="0" err="1"/>
              <a:t>ei</a:t>
            </a:r>
            <a:r>
              <a:rPr lang="en-GB" spc="-5" dirty="0"/>
              <a:t> </a:t>
            </a:r>
            <a:r>
              <a:rPr lang="en-GB" spc="-5" dirty="0" err="1"/>
              <a:t>gael</a:t>
            </a:r>
            <a:r>
              <a:rPr lang="en-GB" spc="-5" dirty="0"/>
              <a:t> </a:t>
            </a:r>
            <a:r>
              <a:rPr lang="en-GB" spc="-5" dirty="0" err="1"/>
              <a:t>yn</a:t>
            </a:r>
            <a:r>
              <a:rPr lang="en-GB" spc="-5" dirty="0"/>
              <a:t> </a:t>
            </a:r>
            <a:r>
              <a:rPr lang="en-GB" spc="-5" dirty="0" err="1"/>
              <a:t>ôl</a:t>
            </a:r>
            <a:r>
              <a:rPr lang="en-GB" spc="-5" dirty="0"/>
              <a:t> </a:t>
            </a:r>
            <a:r>
              <a:rPr lang="en-GB" spc="-5" dirty="0" err="1"/>
              <a:t>ei</a:t>
            </a:r>
            <a:r>
              <a:rPr lang="en-GB" spc="-5" dirty="0"/>
              <a:t> </a:t>
            </a:r>
            <a:r>
              <a:rPr lang="en-GB" spc="-5" dirty="0" err="1"/>
              <a:t>asesiad</a:t>
            </a:r>
            <a:r>
              <a:rPr lang="en-GB" spc="-5" dirty="0"/>
              <a:t> o </a:t>
            </a:r>
            <a:r>
              <a:rPr lang="en-GB" spc="-5" dirty="0" err="1"/>
              <a:t>angen</a:t>
            </a:r>
            <a:r>
              <a:rPr lang="en-GB" spc="-5" dirty="0"/>
              <a:t>.  Mae </a:t>
            </a:r>
            <a:r>
              <a:rPr lang="en-GB" spc="-5" dirty="0" err="1"/>
              <a:t>hyn</a:t>
            </a:r>
            <a:r>
              <a:rPr lang="en-GB" spc="-5" dirty="0"/>
              <a:t> </a:t>
            </a:r>
            <a:r>
              <a:rPr lang="en-GB" spc="-5" dirty="0" err="1"/>
              <a:t>yn</a:t>
            </a:r>
            <a:r>
              <a:rPr lang="en-GB" spc="-5" dirty="0"/>
              <a:t> </a:t>
            </a:r>
            <a:r>
              <a:rPr lang="en-GB" spc="-5" dirty="0" err="1"/>
              <a:t>golygu</a:t>
            </a:r>
            <a:r>
              <a:rPr lang="en-GB" spc="-5" dirty="0"/>
              <a:t> </a:t>
            </a:r>
            <a:r>
              <a:rPr lang="en-GB" spc="-5" dirty="0" err="1"/>
              <a:t>nad</a:t>
            </a:r>
            <a:r>
              <a:rPr lang="en-GB" spc="-5" dirty="0"/>
              <a:t> </a:t>
            </a:r>
            <a:r>
              <a:rPr lang="en-GB" spc="-5" dirty="0" err="1"/>
              <a:t>ydynt</a:t>
            </a:r>
            <a:r>
              <a:rPr lang="en-GB" spc="-5" dirty="0"/>
              <a:t> </a:t>
            </a:r>
            <a:r>
              <a:rPr lang="en-GB" spc="-5" dirty="0" err="1"/>
              <a:t>yn</a:t>
            </a:r>
            <a:r>
              <a:rPr lang="en-GB" spc="-5" dirty="0"/>
              <a:t> </a:t>
            </a:r>
            <a:r>
              <a:rPr lang="en-GB" spc="-5" dirty="0" err="1"/>
              <a:t>cydymffurfio</a:t>
            </a:r>
            <a:r>
              <a:rPr lang="en-GB" spc="-5" dirty="0"/>
              <a:t> â </a:t>
            </a:r>
            <a:r>
              <a:rPr lang="en-GB" spc="-5" dirty="0" err="1"/>
              <a:t>gofynion</a:t>
            </a:r>
            <a:r>
              <a:rPr lang="en-GB" spc="-5" dirty="0"/>
              <a:t> Grant y </a:t>
            </a:r>
            <a:r>
              <a:rPr lang="en-GB" spc="-5" dirty="0" err="1"/>
              <a:t>Cyfnod</a:t>
            </a:r>
            <a:r>
              <a:rPr lang="en-GB" spc="-5" dirty="0"/>
              <a:t> Sylfaen o </a:t>
            </a:r>
            <a:r>
              <a:rPr lang="en-GB" spc="-5" dirty="0" err="1"/>
              <a:t>reidrwydd</a:t>
            </a:r>
            <a:r>
              <a:rPr lang="en-GB" spc="-5" dirty="0"/>
              <a:t>, </a:t>
            </a:r>
            <a:r>
              <a:rPr lang="en-GB" spc="-5" dirty="0" err="1"/>
              <a:t>i</a:t>
            </a:r>
            <a:r>
              <a:rPr lang="en-GB" spc="-5" dirty="0"/>
              <a:t> </a:t>
            </a:r>
            <a:r>
              <a:rPr lang="en-GB" spc="-5" dirty="0" err="1"/>
              <a:t>ddarparu</a:t>
            </a:r>
            <a:r>
              <a:rPr lang="en-GB" spc="-5" dirty="0"/>
              <a:t> </a:t>
            </a:r>
            <a:r>
              <a:rPr lang="en-GB" spc="-5" dirty="0" err="1"/>
              <a:t>cymorth</a:t>
            </a:r>
            <a:r>
              <a:rPr lang="en-GB" spc="-5" dirty="0"/>
              <a:t> </a:t>
            </a:r>
            <a:r>
              <a:rPr lang="en-GB" spc="-5" dirty="0" err="1"/>
              <a:t>athro</a:t>
            </a:r>
            <a:r>
              <a:rPr lang="en-GB" spc="-5" dirty="0"/>
              <a:t> </a:t>
            </a:r>
            <a:r>
              <a:rPr lang="en-GB" spc="-5" dirty="0" err="1"/>
              <a:t>cymwysedig</a:t>
            </a:r>
            <a:r>
              <a:rPr lang="en-GB" spc="-5" dirty="0"/>
              <a:t> am 10% </a:t>
            </a:r>
            <a:r>
              <a:rPr lang="en-GB" spc="-5" dirty="0" err="1"/>
              <a:t>o’r</a:t>
            </a:r>
            <a:r>
              <a:rPr lang="en-GB" spc="-5" dirty="0"/>
              <a:t> </a:t>
            </a:r>
            <a:r>
              <a:rPr lang="en-GB" spc="-5" dirty="0" err="1"/>
              <a:t>amser</a:t>
            </a:r>
            <a:r>
              <a:rPr lang="en-GB" spc="-5" dirty="0"/>
              <a:t> </a:t>
            </a:r>
            <a:r>
              <a:rPr lang="en-GB" spc="-5" dirty="0" err="1"/>
              <a:t>i</a:t>
            </a:r>
            <a:r>
              <a:rPr lang="en-GB" spc="-5" dirty="0"/>
              <a:t> bob </a:t>
            </a:r>
            <a:r>
              <a:rPr lang="en-GB" spc="-5" dirty="0" err="1"/>
              <a:t>lleoliad</a:t>
            </a:r>
            <a:r>
              <a:rPr lang="en-GB" spc="-5" dirty="0"/>
              <a:t>.  Mae </a:t>
            </a:r>
            <a:r>
              <a:rPr lang="en-GB" spc="-5" dirty="0" err="1"/>
              <a:t>llawer</a:t>
            </a:r>
            <a:r>
              <a:rPr lang="en-GB" spc="-5" dirty="0"/>
              <a:t> o </a:t>
            </a:r>
            <a:r>
              <a:rPr lang="en-GB" spc="-5" dirty="0" err="1"/>
              <a:t>leoliadau</a:t>
            </a:r>
            <a:r>
              <a:rPr lang="en-GB" spc="-5" dirty="0"/>
              <a:t> da </a:t>
            </a:r>
            <a:r>
              <a:rPr lang="en-GB" spc="-5" dirty="0" err="1"/>
              <a:t>yn</a:t>
            </a:r>
            <a:r>
              <a:rPr lang="en-GB" spc="-5" dirty="0"/>
              <a:t> </a:t>
            </a:r>
            <a:r>
              <a:rPr lang="en-GB" spc="-5" dirty="0" err="1"/>
              <a:t>cael</a:t>
            </a:r>
            <a:r>
              <a:rPr lang="en-GB" spc="-5" dirty="0"/>
              <a:t> </a:t>
            </a:r>
            <a:r>
              <a:rPr lang="en-GB" spc="-5" dirty="0" err="1"/>
              <a:t>llai</a:t>
            </a:r>
            <a:r>
              <a:rPr lang="en-GB" spc="-5" dirty="0"/>
              <a:t> </a:t>
            </a:r>
            <a:r>
              <a:rPr lang="en-GB" spc="-5" dirty="0" err="1"/>
              <a:t>na’u</a:t>
            </a:r>
            <a:r>
              <a:rPr lang="en-GB" spc="-5" dirty="0"/>
              <a:t> </a:t>
            </a:r>
            <a:r>
              <a:rPr lang="en-GB" spc="-5" dirty="0" err="1"/>
              <a:t>dyraniad</a:t>
            </a:r>
            <a:r>
              <a:rPr lang="en-GB" spc="-5" dirty="0"/>
              <a:t> ac </a:t>
            </a:r>
            <a:r>
              <a:rPr lang="en-GB" spc="-5" dirty="0" err="1"/>
              <a:t>nid</a:t>
            </a:r>
            <a:r>
              <a:rPr lang="en-GB" spc="-5" dirty="0"/>
              <a:t> </a:t>
            </a:r>
            <a:r>
              <a:rPr lang="en-GB" spc="-5" dirty="0" err="1"/>
              <a:t>ydynt</a:t>
            </a:r>
            <a:r>
              <a:rPr lang="en-GB" spc="-5" dirty="0"/>
              <a:t> </a:t>
            </a:r>
            <a:r>
              <a:rPr lang="en-GB" spc="-5" dirty="0" err="1"/>
              <a:t>yn</a:t>
            </a:r>
            <a:r>
              <a:rPr lang="en-GB" spc="-5" dirty="0"/>
              <a:t> </a:t>
            </a:r>
            <a:r>
              <a:rPr lang="en-GB" spc="-5" dirty="0" err="1"/>
              <a:t>cael</a:t>
            </a:r>
            <a:r>
              <a:rPr lang="en-GB" spc="-5" dirty="0"/>
              <a:t> </a:t>
            </a:r>
            <a:r>
              <a:rPr lang="en-GB" spc="-5" dirty="0" err="1"/>
              <a:t>digon</a:t>
            </a:r>
            <a:r>
              <a:rPr lang="en-GB" spc="-5" dirty="0"/>
              <a:t> o </a:t>
            </a:r>
            <a:r>
              <a:rPr lang="en-GB" spc="-5" dirty="0" err="1"/>
              <a:t>gymorth</a:t>
            </a:r>
            <a:r>
              <a:rPr lang="en-GB" spc="-5" dirty="0"/>
              <a:t> </a:t>
            </a:r>
            <a:r>
              <a:rPr lang="en-GB" spc="-5" dirty="0" err="1"/>
              <a:t>i</a:t>
            </a:r>
            <a:r>
              <a:rPr lang="en-GB" spc="-5" dirty="0"/>
              <a:t> </a:t>
            </a:r>
            <a:r>
              <a:rPr lang="en-GB" spc="-5" dirty="0" err="1"/>
              <a:t>ddod</a:t>
            </a:r>
            <a:r>
              <a:rPr lang="en-GB" spc="-5" dirty="0"/>
              <a:t> </a:t>
            </a:r>
            <a:r>
              <a:rPr lang="en-GB" spc="-5" dirty="0" err="1"/>
              <a:t>yn</a:t>
            </a:r>
            <a:r>
              <a:rPr lang="en-GB" spc="-5" dirty="0"/>
              <a:t> </a:t>
            </a:r>
            <a:r>
              <a:rPr lang="en-GB" spc="-5" dirty="0" err="1"/>
              <a:t>rhagorol</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Across Wales, there are many different models of advisory-teacher support.  The most successful model is one in which settings receive the full allocation of advisory teacher time on site, additional training is provided, and there is an expectation that settings attend a minimum amount of training each year.</a:t>
            </a:r>
          </a:p>
          <a:p>
            <a:pPr marL="482600" marR="44450" indent="-470534">
              <a:lnSpc>
                <a:spcPct val="100000"/>
              </a:lnSpc>
              <a:buFont typeface="Arial" panose="020B0604020202020204" pitchFamily="34" charset="0"/>
              <a:buChar char="•"/>
            </a:pPr>
            <a:r>
              <a:rPr lang="en-GB" spc="-5" dirty="0"/>
              <a:t>A majority of local authorities allocate the amount of time each setting receives according to their assessment of need.  This means that they do not necessarily comply with the requirements of the Foundation Phase Grant to provide each setting with the support of a qualified teacher for 10% of the time.  Many good settings receive less than their allocation and do not receive enough support to become excellent. </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bron</a:t>
            </a:r>
            <a:r>
              <a:rPr lang="en-GB" spc="-5" dirty="0"/>
              <a:t> </a:t>
            </a:r>
            <a:r>
              <a:rPr lang="en-GB" spc="-5" dirty="0" err="1"/>
              <a:t>pob</a:t>
            </a:r>
            <a:r>
              <a:rPr lang="en-GB" spc="-5" dirty="0"/>
              <a:t> </a:t>
            </a:r>
            <a:r>
              <a:rPr lang="en-GB" spc="-5" dirty="0" err="1"/>
              <a:t>lleoliad</a:t>
            </a:r>
            <a:r>
              <a:rPr lang="en-GB" spc="-5" dirty="0"/>
              <a:t> </a:t>
            </a:r>
            <a:r>
              <a:rPr lang="en-GB" spc="-5" dirty="0" err="1"/>
              <a:t>yn</a:t>
            </a:r>
            <a:r>
              <a:rPr lang="en-GB" spc="-5" dirty="0"/>
              <a:t> </a:t>
            </a:r>
            <a:r>
              <a:rPr lang="en-GB" spc="-5" dirty="0" err="1"/>
              <a:t>adrodd</a:t>
            </a:r>
            <a:r>
              <a:rPr lang="en-GB" spc="-5" dirty="0"/>
              <a:t> </a:t>
            </a:r>
            <a:r>
              <a:rPr lang="en-GB" spc="-5" dirty="0" err="1"/>
              <a:t>eu</a:t>
            </a:r>
            <a:r>
              <a:rPr lang="en-GB" spc="-5" dirty="0"/>
              <a:t> bod </a:t>
            </a:r>
            <a:r>
              <a:rPr lang="en-GB" spc="-5" dirty="0" err="1"/>
              <a:t>yn</a:t>
            </a:r>
            <a:r>
              <a:rPr lang="en-GB" spc="-5" dirty="0"/>
              <a:t> </a:t>
            </a:r>
            <a:r>
              <a:rPr lang="en-GB" spc="-5" dirty="0" err="1"/>
              <a:t>cael</a:t>
            </a:r>
            <a:r>
              <a:rPr lang="en-GB" spc="-5" dirty="0"/>
              <a:t> </a:t>
            </a:r>
            <a:r>
              <a:rPr lang="en-GB" spc="-5" dirty="0" err="1"/>
              <a:t>ymweliadau</a:t>
            </a:r>
            <a:r>
              <a:rPr lang="en-GB" spc="-5" dirty="0"/>
              <a:t> </a:t>
            </a:r>
            <a:r>
              <a:rPr lang="en-GB" spc="-5" dirty="0" err="1"/>
              <a:t>ychwanegol</a:t>
            </a:r>
            <a:r>
              <a:rPr lang="en-GB" spc="-5" dirty="0"/>
              <a:t> a </a:t>
            </a:r>
            <a:r>
              <a:rPr lang="en-GB" spc="-5" dirty="0" err="1"/>
              <a:t>mwy</a:t>
            </a:r>
            <a:r>
              <a:rPr lang="en-GB" spc="-5" dirty="0"/>
              <a:t> o </a:t>
            </a:r>
            <a:r>
              <a:rPr lang="en-GB" spc="-5" dirty="0" err="1"/>
              <a:t>gymorth</a:t>
            </a:r>
            <a:r>
              <a:rPr lang="en-GB" spc="-5" dirty="0"/>
              <a:t> </a:t>
            </a:r>
            <a:r>
              <a:rPr lang="en-GB" spc="-5" dirty="0" err="1"/>
              <a:t>wedi</a:t>
            </a:r>
            <a:r>
              <a:rPr lang="en-GB" spc="-5" dirty="0"/>
              <a:t> </a:t>
            </a:r>
            <a:r>
              <a:rPr lang="en-GB" spc="-5" dirty="0" err="1"/>
              <a:t>i</a:t>
            </a:r>
            <a:r>
              <a:rPr lang="en-GB" spc="-5" dirty="0"/>
              <a:t> </a:t>
            </a:r>
            <a:r>
              <a:rPr lang="en-GB" spc="-5" dirty="0" err="1"/>
              <a:t>Estyn</a:t>
            </a:r>
            <a:r>
              <a:rPr lang="en-GB" spc="-5" dirty="0"/>
              <a:t> </a:t>
            </a:r>
            <a:r>
              <a:rPr lang="en-GB" spc="-5" dirty="0" err="1"/>
              <a:t>roi</a:t>
            </a:r>
            <a:r>
              <a:rPr lang="en-GB" spc="-5" dirty="0"/>
              <a:t> </a:t>
            </a:r>
            <a:r>
              <a:rPr lang="en-GB" spc="-5" dirty="0" err="1"/>
              <a:t>gwybod</a:t>
            </a:r>
            <a:r>
              <a:rPr lang="en-GB" spc="-5" dirty="0"/>
              <a:t> </a:t>
            </a:r>
            <a:r>
              <a:rPr lang="en-GB" spc="-5" dirty="0" err="1"/>
              <a:t>iddynt</a:t>
            </a:r>
            <a:r>
              <a:rPr lang="en-GB" spc="-5" dirty="0"/>
              <a:t> am </a:t>
            </a:r>
            <a:r>
              <a:rPr lang="en-GB" spc="-5" dirty="0" err="1"/>
              <a:t>arolygiad</a:t>
            </a:r>
            <a:r>
              <a:rPr lang="en-GB" spc="-5" dirty="0"/>
              <a:t>.  </a:t>
            </a:r>
            <a:r>
              <a:rPr lang="en-GB" spc="-5" dirty="0" err="1"/>
              <a:t>Nid</a:t>
            </a:r>
            <a:r>
              <a:rPr lang="en-GB" spc="-5" dirty="0"/>
              <a:t> </a:t>
            </a:r>
            <a:r>
              <a:rPr lang="en-GB" spc="-5" dirty="0" err="1"/>
              <a:t>yw</a:t>
            </a:r>
            <a:r>
              <a:rPr lang="en-GB" spc="-5" dirty="0"/>
              <a:t> </a:t>
            </a:r>
            <a:r>
              <a:rPr lang="en-GB" spc="-5" dirty="0" err="1"/>
              <a:t>canolbwyntio</a:t>
            </a:r>
            <a:r>
              <a:rPr lang="en-GB" spc="-5" dirty="0"/>
              <a:t> </a:t>
            </a:r>
            <a:r>
              <a:rPr lang="en-GB" spc="-5" dirty="0" err="1"/>
              <a:t>amser</a:t>
            </a:r>
            <a:r>
              <a:rPr lang="en-GB" spc="-5" dirty="0"/>
              <a:t> </a:t>
            </a:r>
            <a:r>
              <a:rPr lang="en-GB" spc="-5" dirty="0" err="1"/>
              <a:t>athrawon</a:t>
            </a:r>
            <a:r>
              <a:rPr lang="en-GB" spc="-5" dirty="0"/>
              <a:t> </a:t>
            </a:r>
            <a:r>
              <a:rPr lang="en-GB" spc="-5" dirty="0" err="1"/>
              <a:t>ymgynghorol</a:t>
            </a:r>
            <a:r>
              <a:rPr lang="en-GB" spc="-5" dirty="0"/>
              <a:t> </a:t>
            </a:r>
            <a:r>
              <a:rPr lang="en-GB" spc="-5" dirty="0" err="1"/>
              <a:t>ar</a:t>
            </a:r>
            <a:r>
              <a:rPr lang="en-GB" spc="-5" dirty="0"/>
              <a:t> </a:t>
            </a:r>
            <a:r>
              <a:rPr lang="en-GB" spc="-5" dirty="0" err="1"/>
              <a:t>baratoi</a:t>
            </a:r>
            <a:r>
              <a:rPr lang="en-GB" spc="-5" dirty="0"/>
              <a:t> </a:t>
            </a:r>
            <a:r>
              <a:rPr lang="en-GB" spc="-5" dirty="0" err="1"/>
              <a:t>lleoliadau</a:t>
            </a:r>
            <a:r>
              <a:rPr lang="en-GB" spc="-5" dirty="0"/>
              <a:t> </a:t>
            </a:r>
            <a:r>
              <a:rPr lang="en-GB" spc="-5" dirty="0" err="1"/>
              <a:t>ar</a:t>
            </a:r>
            <a:r>
              <a:rPr lang="en-GB" spc="-5" dirty="0"/>
              <a:t> </a:t>
            </a:r>
            <a:r>
              <a:rPr lang="en-GB" spc="-5" dirty="0" err="1"/>
              <a:t>gyfer</a:t>
            </a:r>
            <a:r>
              <a:rPr lang="en-GB" spc="-5" dirty="0"/>
              <a:t> </a:t>
            </a:r>
            <a:r>
              <a:rPr lang="en-GB" spc="-5" dirty="0" err="1"/>
              <a:t>arolygiadau</a:t>
            </a:r>
            <a:r>
              <a:rPr lang="en-GB" spc="-5" dirty="0"/>
              <a:t> </a:t>
            </a:r>
            <a:r>
              <a:rPr lang="en-GB" spc="-5" dirty="0" err="1"/>
              <a:t>yn</a:t>
            </a:r>
            <a:r>
              <a:rPr lang="en-GB" spc="-5" dirty="0"/>
              <a:t> </a:t>
            </a:r>
            <a:r>
              <a:rPr lang="en-GB" spc="-5" dirty="0" err="1"/>
              <a:t>ddefnydd</a:t>
            </a:r>
            <a:r>
              <a:rPr lang="en-GB" spc="-5" dirty="0"/>
              <a:t> da o </a:t>
            </a:r>
            <a:r>
              <a:rPr lang="en-GB" spc="-5" dirty="0" err="1"/>
              <a:t>amser</a:t>
            </a:r>
            <a:r>
              <a:rPr lang="en-GB" spc="-5" dirty="0"/>
              <a:t>, ac </a:t>
            </a:r>
            <a:r>
              <a:rPr lang="en-GB" spc="-5" dirty="0" err="1"/>
              <a:t>nid</a:t>
            </a:r>
            <a:r>
              <a:rPr lang="en-GB" spc="-5" dirty="0"/>
              <a:t> </a:t>
            </a:r>
            <a:r>
              <a:rPr lang="en-GB" spc="-5" dirty="0" err="1"/>
              <a:t>yw’n</a:t>
            </a:r>
            <a:r>
              <a:rPr lang="en-GB" spc="-5" dirty="0"/>
              <a:t> </a:t>
            </a:r>
            <a:r>
              <a:rPr lang="en-GB" spc="-5" dirty="0" err="1"/>
              <a:t>darparu’r</a:t>
            </a:r>
            <a:r>
              <a:rPr lang="en-GB" spc="-5" dirty="0"/>
              <a:t> </a:t>
            </a:r>
            <a:r>
              <a:rPr lang="en-GB" spc="-5" dirty="0" err="1"/>
              <a:t>gwasanaeth</a:t>
            </a:r>
            <a:r>
              <a:rPr lang="en-GB" spc="-5" dirty="0"/>
              <a:t> </a:t>
            </a:r>
            <a:r>
              <a:rPr lang="en-GB" spc="-5" dirty="0" err="1"/>
              <a:t>gorau</a:t>
            </a:r>
            <a:r>
              <a:rPr lang="en-GB" spc="-5" dirty="0"/>
              <a:t>.</a:t>
            </a:r>
          </a:p>
          <a:p>
            <a:pPr marL="482600" marR="5080" indent="-470534">
              <a:lnSpc>
                <a:spcPct val="100000"/>
              </a:lnSpc>
              <a:buFont typeface="Arial" panose="020B0604020202020204" pitchFamily="34" charset="0"/>
              <a:buChar char="•"/>
            </a:pPr>
            <a:r>
              <a:rPr lang="en-GB" spc="-5" dirty="0"/>
              <a:t>Mae </a:t>
            </a:r>
            <a:r>
              <a:rPr lang="en-GB" spc="-5" dirty="0" err="1"/>
              <a:t>i</a:t>
            </a:r>
            <a:r>
              <a:rPr lang="en-GB" spc="-5" dirty="0"/>
              <a:t> </a:t>
            </a:r>
            <a:r>
              <a:rPr lang="en-GB" spc="-5" dirty="0" err="1"/>
              <a:t>ba</a:t>
            </a:r>
            <a:r>
              <a:rPr lang="en-GB" spc="-5" dirty="0"/>
              <a:t> </a:t>
            </a:r>
            <a:r>
              <a:rPr lang="en-GB" spc="-5" dirty="0" err="1"/>
              <a:t>raddau</a:t>
            </a:r>
            <a:r>
              <a:rPr lang="en-GB" spc="-5" dirty="0"/>
              <a:t> y </a:t>
            </a:r>
            <a:r>
              <a:rPr lang="en-GB" spc="-5" dirty="0" err="1"/>
              <a:t>caiff</a:t>
            </a:r>
            <a:r>
              <a:rPr lang="en-GB" spc="-5" dirty="0"/>
              <a:t> </a:t>
            </a:r>
            <a:r>
              <a:rPr lang="en-GB" spc="-5" dirty="0" err="1"/>
              <a:t>gwaith</a:t>
            </a:r>
            <a:r>
              <a:rPr lang="en-GB" spc="-5" dirty="0"/>
              <a:t> </a:t>
            </a:r>
            <a:r>
              <a:rPr lang="en-GB" spc="-5" dirty="0" err="1"/>
              <a:t>athrawon</a:t>
            </a:r>
            <a:r>
              <a:rPr lang="en-GB" spc="-5" dirty="0"/>
              <a:t> </a:t>
            </a:r>
            <a:r>
              <a:rPr lang="en-GB" spc="-5" dirty="0" err="1"/>
              <a:t>ymgynghorol</a:t>
            </a:r>
            <a:r>
              <a:rPr lang="en-GB" spc="-5" dirty="0"/>
              <a:t> </a:t>
            </a:r>
            <a:r>
              <a:rPr lang="en-GB" spc="-5" dirty="0" err="1"/>
              <a:t>ei</a:t>
            </a:r>
            <a:r>
              <a:rPr lang="en-GB" spc="-5" dirty="0"/>
              <a:t> </a:t>
            </a:r>
            <a:r>
              <a:rPr lang="en-GB" spc="-5" dirty="0" err="1"/>
              <a:t>fonitro</a:t>
            </a:r>
            <a:r>
              <a:rPr lang="en-GB" spc="-5" dirty="0"/>
              <a:t> </a:t>
            </a:r>
            <a:r>
              <a:rPr lang="en-GB" spc="-5" dirty="0" err="1"/>
              <a:t>yn</a:t>
            </a:r>
            <a:r>
              <a:rPr lang="en-GB" spc="-5" dirty="0"/>
              <a:t> </a:t>
            </a:r>
            <a:r>
              <a:rPr lang="en-GB" spc="-5" dirty="0" err="1"/>
              <a:t>amrywio</a:t>
            </a:r>
            <a:r>
              <a:rPr lang="en-GB" spc="-5" dirty="0"/>
              <a:t> </a:t>
            </a:r>
            <a:r>
              <a:rPr lang="en-GB" spc="-5" dirty="0" err="1"/>
              <a:t>ledled</a:t>
            </a:r>
            <a:r>
              <a:rPr lang="en-GB" spc="-5" dirty="0"/>
              <a:t> </a:t>
            </a:r>
            <a:r>
              <a:rPr lang="en-GB" spc="-5" dirty="0" err="1"/>
              <a:t>Cymru</a:t>
            </a:r>
            <a:r>
              <a:rPr lang="en-GB" spc="-5" dirty="0"/>
              <a:t>.  Mae </a:t>
            </a:r>
            <a:r>
              <a:rPr lang="en-GB" spc="-5" dirty="0" err="1"/>
              <a:t>gan</a:t>
            </a:r>
            <a:r>
              <a:rPr lang="en-GB" spc="-5" dirty="0"/>
              <a:t> </a:t>
            </a:r>
            <a:r>
              <a:rPr lang="en-GB" spc="-5" dirty="0" err="1"/>
              <a:t>bron</a:t>
            </a:r>
            <a:r>
              <a:rPr lang="en-GB" spc="-5" dirty="0"/>
              <a:t> </a:t>
            </a:r>
            <a:r>
              <a:rPr lang="en-GB" spc="-5" dirty="0" err="1"/>
              <a:t>pob</a:t>
            </a:r>
            <a:r>
              <a:rPr lang="en-GB" spc="-5" dirty="0"/>
              <a:t> </a:t>
            </a:r>
            <a:r>
              <a:rPr lang="en-GB" spc="-5" dirty="0" err="1"/>
              <a:t>awdurdod</a:t>
            </a:r>
            <a:r>
              <a:rPr lang="en-GB" spc="-5" dirty="0"/>
              <a:t> </a:t>
            </a:r>
            <a:r>
              <a:rPr lang="en-GB" spc="-5" dirty="0" err="1"/>
              <a:t>lleol</a:t>
            </a:r>
            <a:r>
              <a:rPr lang="en-GB" spc="-5" dirty="0"/>
              <a:t> a </a:t>
            </a:r>
            <a:r>
              <a:rPr lang="en-GB" spc="-5" dirty="0" err="1"/>
              <a:t>chonsortiwm</a:t>
            </a:r>
            <a:r>
              <a:rPr lang="en-GB" spc="-5" dirty="0"/>
              <a:t> </a:t>
            </a:r>
            <a:r>
              <a:rPr lang="en-GB" spc="-5" dirty="0" err="1"/>
              <a:t>rhanbarthol</a:t>
            </a:r>
            <a:r>
              <a:rPr lang="en-GB" spc="-5" dirty="0"/>
              <a:t> </a:t>
            </a:r>
            <a:r>
              <a:rPr lang="en-GB" spc="-5" dirty="0" err="1"/>
              <a:t>weithdrefnau</a:t>
            </a:r>
            <a:r>
              <a:rPr lang="en-GB" spc="-5" dirty="0"/>
              <a:t> </a:t>
            </a:r>
            <a:r>
              <a:rPr lang="en-GB" spc="-5" dirty="0" err="1"/>
              <a:t>rheoli</a:t>
            </a:r>
            <a:r>
              <a:rPr lang="en-GB" spc="-5" dirty="0"/>
              <a:t> </a:t>
            </a:r>
            <a:r>
              <a:rPr lang="en-GB" spc="-5" dirty="0" err="1"/>
              <a:t>perfformiad</a:t>
            </a:r>
            <a:r>
              <a:rPr lang="en-GB" spc="-5" dirty="0"/>
              <a:t> </a:t>
            </a:r>
            <a:r>
              <a:rPr lang="en-GB" spc="-5" dirty="0" err="1"/>
              <a:t>sy’n</a:t>
            </a:r>
            <a:r>
              <a:rPr lang="en-GB" spc="-5" dirty="0"/>
              <a:t> </a:t>
            </a:r>
            <a:r>
              <a:rPr lang="en-GB" spc="-5" dirty="0" err="1"/>
              <a:t>gysylltiedig</a:t>
            </a:r>
            <a:r>
              <a:rPr lang="en-GB" spc="-5" dirty="0"/>
              <a:t> â </a:t>
            </a:r>
            <a:r>
              <a:rPr lang="en-GB" spc="-5" dirty="0" err="1"/>
              <a:t>thâl</a:t>
            </a:r>
            <a:r>
              <a:rPr lang="en-GB" spc="-5" dirty="0"/>
              <a:t> ac </a:t>
            </a:r>
            <a:r>
              <a:rPr lang="en-GB" spc="-5" dirty="0" err="1"/>
              <a:t>amodau</a:t>
            </a:r>
            <a:r>
              <a:rPr lang="en-GB" spc="-5" dirty="0"/>
              <a:t> </a:t>
            </a:r>
            <a:r>
              <a:rPr lang="en-GB" spc="-5" dirty="0" err="1"/>
              <a:t>athrawon</a:t>
            </a:r>
            <a:r>
              <a:rPr lang="en-GB" spc="-5" dirty="0"/>
              <a:t>, </a:t>
            </a:r>
            <a:r>
              <a:rPr lang="en-GB" spc="-5" dirty="0" err="1"/>
              <a:t>ond</a:t>
            </a:r>
            <a:r>
              <a:rPr lang="en-GB" spc="-5" dirty="0"/>
              <a:t> </a:t>
            </a:r>
            <a:r>
              <a:rPr lang="en-GB" spc="-5" dirty="0" err="1"/>
              <a:t>ychydig</a:t>
            </a:r>
            <a:r>
              <a:rPr lang="en-GB" spc="-5" dirty="0"/>
              <a:t> </a:t>
            </a:r>
            <a:r>
              <a:rPr lang="en-GB" spc="-5" dirty="0" err="1"/>
              <a:t>iawn</a:t>
            </a:r>
            <a:r>
              <a:rPr lang="en-GB" spc="-5" dirty="0"/>
              <a:t> </a:t>
            </a:r>
            <a:r>
              <a:rPr lang="en-GB" spc="-5" dirty="0" err="1"/>
              <a:t>ohonynt</a:t>
            </a:r>
            <a:r>
              <a:rPr lang="en-GB" spc="-5" dirty="0"/>
              <a:t> </a:t>
            </a:r>
            <a:r>
              <a:rPr lang="en-GB" spc="-5" dirty="0" err="1"/>
              <a:t>sy’n</a:t>
            </a:r>
            <a:r>
              <a:rPr lang="en-GB" spc="-5" dirty="0"/>
              <a:t> </a:t>
            </a:r>
            <a:r>
              <a:rPr lang="en-GB" spc="-5" dirty="0" err="1"/>
              <a:t>arsylwi</a:t>
            </a:r>
            <a:r>
              <a:rPr lang="en-GB" spc="-5" dirty="0"/>
              <a:t> </a:t>
            </a:r>
            <a:r>
              <a:rPr lang="en-GB" spc="-5" dirty="0" err="1"/>
              <a:t>athrawon</a:t>
            </a:r>
            <a:r>
              <a:rPr lang="en-GB" spc="-5" dirty="0"/>
              <a:t> </a:t>
            </a:r>
            <a:r>
              <a:rPr lang="en-GB" spc="-5" dirty="0" err="1"/>
              <a:t>ymgynghorol</a:t>
            </a:r>
            <a:r>
              <a:rPr lang="en-GB" spc="-5" dirty="0"/>
              <a:t> </a:t>
            </a:r>
            <a:r>
              <a:rPr lang="en-GB" spc="-5" dirty="0" err="1"/>
              <a:t>yn</a:t>
            </a:r>
            <a:r>
              <a:rPr lang="en-GB" spc="-5" dirty="0"/>
              <a:t> </a:t>
            </a:r>
            <a:r>
              <a:rPr lang="en-GB" spc="-5" dirty="0" err="1"/>
              <a:t>gweithio</a:t>
            </a:r>
            <a:r>
              <a:rPr lang="en-GB" spc="-5" dirty="0"/>
              <a:t> </a:t>
            </a:r>
            <a:r>
              <a:rPr lang="en-GB" spc="-5" dirty="0" err="1"/>
              <a:t>mewn</a:t>
            </a:r>
            <a:r>
              <a:rPr lang="en-GB" spc="-5" dirty="0"/>
              <a:t> </a:t>
            </a:r>
            <a:r>
              <a:rPr lang="en-GB" spc="-5" dirty="0" err="1"/>
              <a:t>lleoliad</a:t>
            </a:r>
            <a:r>
              <a:rPr lang="en-GB" spc="-5" dirty="0"/>
              <a:t>.  Mae </a:t>
            </a:r>
            <a:r>
              <a:rPr lang="en-GB" spc="-5" dirty="0" err="1"/>
              <a:t>hyn</a:t>
            </a:r>
            <a:r>
              <a:rPr lang="en-GB" spc="-5" dirty="0"/>
              <a:t> </a:t>
            </a:r>
            <a:r>
              <a:rPr lang="en-GB" spc="-5" dirty="0" err="1"/>
              <a:t>yn</a:t>
            </a:r>
            <a:r>
              <a:rPr lang="en-GB" spc="-5" dirty="0"/>
              <a:t> </a:t>
            </a:r>
            <a:r>
              <a:rPr lang="en-GB" spc="-5" dirty="0" err="1"/>
              <a:t>golygu</a:t>
            </a:r>
            <a:r>
              <a:rPr lang="en-GB" spc="-5" dirty="0"/>
              <a:t> </a:t>
            </a:r>
            <a:r>
              <a:rPr lang="en-GB" spc="-5" dirty="0" err="1"/>
              <a:t>nad</a:t>
            </a:r>
            <a:r>
              <a:rPr lang="en-GB" spc="-5" dirty="0"/>
              <a:t> </a:t>
            </a:r>
            <a:r>
              <a:rPr lang="en-GB" spc="-5" dirty="0" err="1"/>
              <a:t>oes</a:t>
            </a:r>
            <a:r>
              <a:rPr lang="en-GB" spc="-5" dirty="0"/>
              <a:t> </a:t>
            </a:r>
            <a:r>
              <a:rPr lang="en-GB" spc="-5" dirty="0" err="1"/>
              <a:t>ganddynt</a:t>
            </a:r>
            <a:r>
              <a:rPr lang="en-GB" spc="-5" dirty="0"/>
              <a:t> </a:t>
            </a:r>
            <a:r>
              <a:rPr lang="en-GB" spc="-5" dirty="0" err="1"/>
              <a:t>wybodaeth</a:t>
            </a:r>
            <a:r>
              <a:rPr lang="en-GB" spc="-5" dirty="0"/>
              <a:t> </a:t>
            </a:r>
            <a:r>
              <a:rPr lang="en-GB" spc="-5" dirty="0" err="1"/>
              <a:t>uniongyrchol</a:t>
            </a:r>
            <a:r>
              <a:rPr lang="en-GB" spc="-5" dirty="0"/>
              <a:t> </a:t>
            </a:r>
            <a:r>
              <a:rPr lang="en-GB" spc="-5" dirty="0" err="1"/>
              <a:t>berthnasol</a:t>
            </a:r>
            <a:r>
              <a:rPr lang="en-GB" spc="-5" dirty="0"/>
              <a:t> am </a:t>
            </a:r>
            <a:r>
              <a:rPr lang="en-GB" spc="-5" dirty="0" err="1"/>
              <a:t>effeithiolrwydd</a:t>
            </a:r>
            <a:r>
              <a:rPr lang="en-GB" spc="-5" dirty="0"/>
              <a:t> </a:t>
            </a:r>
            <a:r>
              <a:rPr lang="en-GB" spc="-5" dirty="0" err="1"/>
              <a:t>eu</a:t>
            </a:r>
            <a:r>
              <a:rPr lang="en-GB" spc="-5" dirty="0"/>
              <a:t> </a:t>
            </a:r>
            <a:r>
              <a:rPr lang="en-GB" spc="-5" dirty="0" err="1"/>
              <a:t>hathrawon</a:t>
            </a:r>
            <a:r>
              <a:rPr lang="en-GB" spc="-5" dirty="0"/>
              <a:t> </a:t>
            </a:r>
            <a:r>
              <a:rPr lang="en-GB" spc="-5" dirty="0" err="1"/>
              <a:t>ymgynghorol</a:t>
            </a:r>
            <a:r>
              <a:rPr lang="en-GB" spc="-5" dirty="0"/>
              <a:t> o ran </a:t>
            </a:r>
            <a:r>
              <a:rPr lang="en-GB" spc="-5" dirty="0" err="1"/>
              <a:t>cynorthwyo</a:t>
            </a:r>
            <a:r>
              <a:rPr lang="en-GB" spc="-5" dirty="0"/>
              <a:t> </a:t>
            </a:r>
            <a:r>
              <a:rPr lang="en-GB" spc="-5" dirty="0" err="1"/>
              <a:t>lleoliadau</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093976"/>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Nearly all settings report receiving additional visits and increased support once </a:t>
            </a:r>
            <a:r>
              <a:rPr lang="en-GB" spc="-5" dirty="0" err="1"/>
              <a:t>Estyn</a:t>
            </a:r>
            <a:r>
              <a:rPr lang="en-GB" spc="-5" dirty="0"/>
              <a:t> notify them of an inspection. Focusing advisory teacher time on preparing settings for inspection is not a good use of time and does not provide the best service.</a:t>
            </a:r>
          </a:p>
          <a:p>
            <a:pPr marL="482600" marR="44450" indent="-470534">
              <a:lnSpc>
                <a:spcPct val="100000"/>
              </a:lnSpc>
              <a:buFont typeface="Arial" panose="020B0604020202020204" pitchFamily="34" charset="0"/>
              <a:buChar char="•"/>
            </a:pPr>
            <a:r>
              <a:rPr lang="en-GB" spc="-5" dirty="0"/>
              <a:t> The extent to which the work of advisory teachers is monitored varies across Wales.  Nearly all local authorities and regional consortia have procedures for performance management linked to teachers’ pay and conditions, but very few observe advisory teachers at work in a setting.  This means that they do not have relevant first-hand information about the effectiveness of their advisory teachers in supporting settings.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786473"/>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2100" spc="-5" dirty="0"/>
              <a:t>Mae </a:t>
            </a:r>
            <a:r>
              <a:rPr lang="en-GB" sz="2100" spc="-5" dirty="0" err="1"/>
              <a:t>mwyafrif</a:t>
            </a:r>
            <a:r>
              <a:rPr lang="en-GB" sz="2100" spc="-5" dirty="0"/>
              <a:t> </a:t>
            </a:r>
            <a:r>
              <a:rPr lang="en-GB" sz="2100" spc="-5" dirty="0" err="1"/>
              <a:t>yr</a:t>
            </a:r>
            <a:r>
              <a:rPr lang="en-GB" sz="2100" spc="-5" dirty="0"/>
              <a:t> </a:t>
            </a:r>
            <a:r>
              <a:rPr lang="en-GB" sz="2100" spc="-5" dirty="0" err="1"/>
              <a:t>awdurdodau</a:t>
            </a:r>
            <a:r>
              <a:rPr lang="en-GB" sz="2100" spc="-5" dirty="0"/>
              <a:t> </a:t>
            </a:r>
            <a:r>
              <a:rPr lang="en-GB" sz="2100" spc="-5" dirty="0" err="1"/>
              <a:t>lleol</a:t>
            </a:r>
            <a:r>
              <a:rPr lang="en-GB" sz="2100" spc="-5" dirty="0"/>
              <a:t> </a:t>
            </a:r>
            <a:r>
              <a:rPr lang="en-GB" sz="2100" spc="-5" dirty="0" err="1"/>
              <a:t>yn</a:t>
            </a:r>
            <a:r>
              <a:rPr lang="en-GB" sz="2100" spc="-5" dirty="0"/>
              <a:t> </a:t>
            </a:r>
            <a:r>
              <a:rPr lang="en-GB" sz="2100" spc="-5" dirty="0" err="1"/>
              <a:t>cynnal</a:t>
            </a:r>
            <a:r>
              <a:rPr lang="en-GB" sz="2100" spc="-5" dirty="0"/>
              <a:t> ac </a:t>
            </a:r>
            <a:r>
              <a:rPr lang="en-GB" sz="2100" spc="-5" dirty="0" err="1"/>
              <a:t>yn</a:t>
            </a:r>
            <a:r>
              <a:rPr lang="en-GB" sz="2100" spc="-5" dirty="0"/>
              <a:t> </a:t>
            </a:r>
            <a:r>
              <a:rPr lang="en-GB" sz="2100" spc="-5" dirty="0" err="1"/>
              <a:t>gwella</a:t>
            </a:r>
            <a:r>
              <a:rPr lang="en-GB" sz="2100" spc="-5" dirty="0"/>
              <a:t> </a:t>
            </a:r>
            <a:r>
              <a:rPr lang="en-GB" sz="2100" spc="-5" dirty="0" err="1"/>
              <a:t>medrau</a:t>
            </a:r>
            <a:r>
              <a:rPr lang="en-GB" sz="2100" spc="-5" dirty="0"/>
              <a:t> ac </a:t>
            </a:r>
            <a:r>
              <a:rPr lang="en-GB" sz="2100" spc="-5" dirty="0" err="1"/>
              <a:t>arbenigedd</a:t>
            </a:r>
            <a:r>
              <a:rPr lang="en-GB" sz="2100" spc="-5" dirty="0"/>
              <a:t> </a:t>
            </a:r>
            <a:r>
              <a:rPr lang="en-GB" sz="2100" spc="-5" dirty="0" err="1"/>
              <a:t>eu</a:t>
            </a:r>
            <a:r>
              <a:rPr lang="en-GB" sz="2100" spc="-5" dirty="0"/>
              <a:t> </a:t>
            </a:r>
            <a:r>
              <a:rPr lang="en-GB" sz="2100" spc="-5" dirty="0" err="1"/>
              <a:t>hathrawon</a:t>
            </a:r>
            <a:r>
              <a:rPr lang="en-GB" sz="2100" spc="-5" dirty="0"/>
              <a:t> </a:t>
            </a:r>
            <a:r>
              <a:rPr lang="en-GB" sz="2100" spc="-5" dirty="0" err="1"/>
              <a:t>ymgynghorol</a:t>
            </a:r>
            <a:r>
              <a:rPr lang="en-GB" sz="2100" spc="-5" dirty="0"/>
              <a:t> </a:t>
            </a:r>
            <a:r>
              <a:rPr lang="en-GB" sz="2100" spc="-5" dirty="0" err="1"/>
              <a:t>yn</a:t>
            </a:r>
            <a:r>
              <a:rPr lang="en-GB" sz="2100" spc="-5" dirty="0"/>
              <a:t> </a:t>
            </a:r>
            <a:r>
              <a:rPr lang="en-GB" sz="2100" spc="-5" dirty="0" err="1"/>
              <a:t>briodol</a:t>
            </a:r>
            <a:r>
              <a:rPr lang="en-GB" sz="2100" spc="-5" dirty="0"/>
              <a:t>.  </a:t>
            </a:r>
            <a:r>
              <a:rPr lang="en-GB" sz="2100" spc="-5" dirty="0" err="1"/>
              <a:t>Mewn</a:t>
            </a:r>
            <a:r>
              <a:rPr lang="en-GB" sz="2100" spc="-5" dirty="0"/>
              <a:t> </a:t>
            </a:r>
            <a:r>
              <a:rPr lang="en-GB" sz="2100" spc="-5" dirty="0" err="1"/>
              <a:t>ychydig</a:t>
            </a:r>
            <a:r>
              <a:rPr lang="en-GB" sz="2100" spc="-5" dirty="0"/>
              <a:t> o </a:t>
            </a:r>
            <a:r>
              <a:rPr lang="en-GB" sz="2100" spc="-5" dirty="0" err="1"/>
              <a:t>awdurdodau</a:t>
            </a:r>
            <a:r>
              <a:rPr lang="en-GB" sz="2100" spc="-5" dirty="0"/>
              <a:t> </a:t>
            </a:r>
            <a:r>
              <a:rPr lang="en-GB" sz="2100" spc="-5" dirty="0" err="1"/>
              <a:t>lleol</a:t>
            </a:r>
            <a:r>
              <a:rPr lang="en-GB" sz="2100" spc="-5" dirty="0"/>
              <a:t>, </a:t>
            </a:r>
            <a:r>
              <a:rPr lang="en-GB" sz="2100" spc="-5" dirty="0" err="1"/>
              <a:t>yn</a:t>
            </a:r>
            <a:r>
              <a:rPr lang="en-GB" sz="2100" spc="-5" dirty="0"/>
              <a:t> </a:t>
            </a:r>
            <a:r>
              <a:rPr lang="en-GB" sz="2100" spc="-5" dirty="0" err="1"/>
              <a:t>enwedig</a:t>
            </a:r>
            <a:r>
              <a:rPr lang="en-GB" sz="2100" spc="-5" dirty="0"/>
              <a:t> </a:t>
            </a:r>
            <a:r>
              <a:rPr lang="en-GB" sz="2100" spc="-5" dirty="0" err="1"/>
              <a:t>lle</a:t>
            </a:r>
            <a:r>
              <a:rPr lang="en-GB" sz="2100" spc="-5" dirty="0"/>
              <a:t> </a:t>
            </a:r>
            <a:r>
              <a:rPr lang="en-GB" sz="2100" spc="-5" dirty="0" err="1"/>
              <a:t>nad</a:t>
            </a:r>
            <a:r>
              <a:rPr lang="en-GB" sz="2100" spc="-5" dirty="0"/>
              <a:t> </a:t>
            </a:r>
            <a:r>
              <a:rPr lang="en-GB" sz="2100" spc="-5" dirty="0" err="1"/>
              <a:t>yw</a:t>
            </a:r>
            <a:r>
              <a:rPr lang="en-GB" sz="2100" spc="-5" dirty="0"/>
              <a:t> </a:t>
            </a:r>
            <a:r>
              <a:rPr lang="en-GB" sz="2100" spc="-5" dirty="0" err="1"/>
              <a:t>athrawon</a:t>
            </a:r>
            <a:r>
              <a:rPr lang="en-GB" sz="2100" spc="-5" dirty="0"/>
              <a:t> </a:t>
            </a:r>
            <a:r>
              <a:rPr lang="en-GB" sz="2100" spc="-5" dirty="0" err="1"/>
              <a:t>ymgynghorol</a:t>
            </a:r>
            <a:r>
              <a:rPr lang="en-GB" sz="2100" spc="-5" dirty="0"/>
              <a:t> </a:t>
            </a:r>
            <a:r>
              <a:rPr lang="en-GB" sz="2100" spc="-5" dirty="0" err="1"/>
              <a:t>yn</a:t>
            </a:r>
            <a:r>
              <a:rPr lang="en-GB" sz="2100" spc="-5" dirty="0"/>
              <a:t> </a:t>
            </a:r>
            <a:r>
              <a:rPr lang="en-GB" sz="2100" spc="-5" dirty="0" err="1"/>
              <a:t>gweithio</a:t>
            </a:r>
            <a:r>
              <a:rPr lang="en-GB" sz="2100" spc="-5" dirty="0"/>
              <a:t> </a:t>
            </a:r>
            <a:r>
              <a:rPr lang="en-GB" sz="2100" spc="-5" dirty="0" err="1"/>
              <a:t>mewn</a:t>
            </a:r>
            <a:r>
              <a:rPr lang="en-GB" sz="2100" spc="-5" dirty="0"/>
              <a:t> </a:t>
            </a:r>
            <a:r>
              <a:rPr lang="en-GB" sz="2100" spc="-5" dirty="0" err="1"/>
              <a:t>ysgolion</a:t>
            </a:r>
            <a:r>
              <a:rPr lang="en-GB" sz="2100" spc="-5" dirty="0"/>
              <a:t> </a:t>
            </a:r>
            <a:r>
              <a:rPr lang="en-GB" sz="2100" spc="-5" dirty="0" err="1"/>
              <a:t>hefyd</a:t>
            </a:r>
            <a:r>
              <a:rPr lang="en-GB" sz="2100" spc="-5" dirty="0"/>
              <a:t>, </a:t>
            </a:r>
            <a:r>
              <a:rPr lang="en-GB" sz="2100" spc="-5" dirty="0" err="1"/>
              <a:t>nid</a:t>
            </a:r>
            <a:r>
              <a:rPr lang="en-GB" sz="2100" spc="-5" dirty="0"/>
              <a:t> </a:t>
            </a:r>
            <a:r>
              <a:rPr lang="en-GB" sz="2100" spc="-5" dirty="0" err="1"/>
              <a:t>ydynt</a:t>
            </a:r>
            <a:r>
              <a:rPr lang="en-GB" sz="2100" spc="-5" dirty="0"/>
              <a:t> </a:t>
            </a:r>
            <a:r>
              <a:rPr lang="en-GB" sz="2100" spc="-5" dirty="0" err="1"/>
              <a:t>yn</a:t>
            </a:r>
            <a:r>
              <a:rPr lang="en-GB" sz="2100" spc="-5" dirty="0"/>
              <a:t> </a:t>
            </a:r>
            <a:r>
              <a:rPr lang="en-GB" sz="2100" spc="-5" dirty="0" err="1"/>
              <a:t>cael</a:t>
            </a:r>
            <a:r>
              <a:rPr lang="en-GB" sz="2100" spc="-5" dirty="0"/>
              <a:t> </a:t>
            </a:r>
            <a:r>
              <a:rPr lang="en-GB" sz="2100" spc="-5" dirty="0" err="1"/>
              <a:t>gwybodaeth</a:t>
            </a:r>
            <a:r>
              <a:rPr lang="en-GB" sz="2100" spc="-5" dirty="0"/>
              <a:t> am </a:t>
            </a:r>
            <a:r>
              <a:rPr lang="en-GB" sz="2100" spc="-5" dirty="0" err="1"/>
              <a:t>newidiadau</a:t>
            </a:r>
            <a:r>
              <a:rPr lang="en-GB" sz="2100" spc="-5" dirty="0"/>
              <a:t> </a:t>
            </a:r>
            <a:r>
              <a:rPr lang="en-GB" sz="2100" spc="-5" dirty="0" err="1"/>
              <a:t>sy’n</a:t>
            </a:r>
            <a:r>
              <a:rPr lang="en-GB" sz="2100" spc="-5" dirty="0"/>
              <a:t> </a:t>
            </a:r>
            <a:r>
              <a:rPr lang="en-GB" sz="2100" spc="-5" dirty="0" err="1"/>
              <a:t>effeithio</a:t>
            </a:r>
            <a:r>
              <a:rPr lang="en-GB" sz="2100" spc="-5" dirty="0"/>
              <a:t> </a:t>
            </a:r>
            <a:r>
              <a:rPr lang="en-GB" sz="2100" spc="-5" dirty="0" err="1"/>
              <a:t>ar</a:t>
            </a:r>
            <a:r>
              <a:rPr lang="en-GB" sz="2100" spc="-5" dirty="0"/>
              <a:t> y sector </a:t>
            </a:r>
            <a:r>
              <a:rPr lang="en-GB" sz="2100" spc="-5" dirty="0" err="1"/>
              <a:t>fel</a:t>
            </a:r>
            <a:r>
              <a:rPr lang="en-GB" sz="2100" spc="-5" dirty="0"/>
              <a:t> mater o </a:t>
            </a:r>
            <a:r>
              <a:rPr lang="en-GB" sz="2100" spc="-5" dirty="0" err="1"/>
              <a:t>drefn</a:t>
            </a:r>
            <a:r>
              <a:rPr lang="en-GB" sz="2100" spc="-5" dirty="0"/>
              <a:t> bob </a:t>
            </a:r>
            <a:r>
              <a:rPr lang="en-GB" sz="2100" spc="-5" dirty="0" err="1"/>
              <a:t>amser</a:t>
            </a:r>
            <a:r>
              <a:rPr lang="en-GB" sz="2100" spc="-5" dirty="0"/>
              <a:t>, </a:t>
            </a:r>
            <a:r>
              <a:rPr lang="en-GB" sz="2100" spc="-5" dirty="0" err="1"/>
              <a:t>yn</a:t>
            </a:r>
            <a:r>
              <a:rPr lang="en-GB" sz="2100" spc="-5" dirty="0"/>
              <a:t> y </a:t>
            </a:r>
            <a:r>
              <a:rPr lang="en-GB" sz="2100" spc="-5" dirty="0" err="1"/>
              <a:t>modd</a:t>
            </a:r>
            <a:r>
              <a:rPr lang="en-GB" sz="2100" spc="-5" dirty="0"/>
              <a:t> y </a:t>
            </a:r>
            <a:r>
              <a:rPr lang="en-GB" sz="2100" spc="-5" dirty="0" err="1"/>
              <a:t>mae</a:t>
            </a:r>
            <a:r>
              <a:rPr lang="en-GB" sz="2100" spc="-5" dirty="0"/>
              <a:t> staff </a:t>
            </a:r>
            <a:r>
              <a:rPr lang="en-GB" sz="2100" spc="-5" dirty="0" err="1"/>
              <a:t>ysgolion</a:t>
            </a:r>
            <a:r>
              <a:rPr lang="en-GB" sz="2100" spc="-5" dirty="0"/>
              <a:t> </a:t>
            </a:r>
            <a:r>
              <a:rPr lang="en-GB" sz="2100" spc="-5" dirty="0" err="1"/>
              <a:t>yn</a:t>
            </a:r>
            <a:r>
              <a:rPr lang="en-GB" sz="2100" spc="-5" dirty="0"/>
              <a:t> </a:t>
            </a:r>
            <a:r>
              <a:rPr lang="en-GB" sz="2100" spc="-5" dirty="0" err="1"/>
              <a:t>cael</a:t>
            </a:r>
            <a:r>
              <a:rPr lang="en-GB" sz="2100" spc="-5" dirty="0"/>
              <a:t> y </a:t>
            </a:r>
            <a:r>
              <a:rPr lang="en-GB" sz="2100" spc="-5" dirty="0" err="1"/>
              <a:t>wybodaeth</a:t>
            </a:r>
            <a:r>
              <a:rPr lang="en-GB" sz="2100" spc="-5" dirty="0"/>
              <a:t> </a:t>
            </a:r>
            <a:r>
              <a:rPr lang="en-GB" sz="2100" spc="-5" dirty="0" err="1"/>
              <a:t>honno</a:t>
            </a:r>
            <a:r>
              <a:rPr lang="en-GB" sz="2100" spc="-5" dirty="0"/>
              <a:t>.</a:t>
            </a:r>
          </a:p>
          <a:p>
            <a:pPr marL="482600" marR="5080" indent="-470534">
              <a:lnSpc>
                <a:spcPct val="100000"/>
              </a:lnSpc>
              <a:buFont typeface="Arial" panose="020B0604020202020204" pitchFamily="34" charset="0"/>
              <a:buChar char="•"/>
            </a:pPr>
            <a:r>
              <a:rPr lang="en-GB" sz="2100" spc="-5" dirty="0" err="1"/>
              <a:t>Nid</a:t>
            </a:r>
            <a:r>
              <a:rPr lang="en-GB" sz="2100" spc="-5" dirty="0"/>
              <a:t> </a:t>
            </a:r>
            <a:r>
              <a:rPr lang="en-GB" sz="2100" spc="-5" dirty="0" err="1"/>
              <a:t>yw</a:t>
            </a:r>
            <a:r>
              <a:rPr lang="en-GB" sz="2100" spc="-5" dirty="0"/>
              <a:t> </a:t>
            </a:r>
            <a:r>
              <a:rPr lang="en-GB" sz="2100" spc="-5" dirty="0" err="1"/>
              <a:t>awdurdodau</a:t>
            </a:r>
            <a:r>
              <a:rPr lang="en-GB" sz="2100" spc="-5" dirty="0"/>
              <a:t> </a:t>
            </a:r>
            <a:r>
              <a:rPr lang="en-GB" sz="2100" spc="-5" dirty="0" err="1"/>
              <a:t>lleol</a:t>
            </a:r>
            <a:r>
              <a:rPr lang="en-GB" sz="2100" spc="-5" dirty="0"/>
              <a:t> a </a:t>
            </a:r>
            <a:r>
              <a:rPr lang="en-GB" sz="2100" spc="-5" dirty="0" err="1"/>
              <a:t>chonsortia</a:t>
            </a:r>
            <a:r>
              <a:rPr lang="en-GB" sz="2100" spc="-5" dirty="0"/>
              <a:t> </a:t>
            </a:r>
            <a:r>
              <a:rPr lang="en-GB" sz="2100" spc="-5" dirty="0" err="1"/>
              <a:t>rhanbarthol</a:t>
            </a:r>
            <a:r>
              <a:rPr lang="en-GB" sz="2100" spc="-5" dirty="0"/>
              <a:t> </a:t>
            </a:r>
            <a:r>
              <a:rPr lang="en-GB" sz="2100" spc="-5" dirty="0" err="1"/>
              <a:t>yn</a:t>
            </a:r>
            <a:r>
              <a:rPr lang="en-GB" sz="2100" spc="-5" dirty="0"/>
              <a:t> </a:t>
            </a:r>
            <a:r>
              <a:rPr lang="en-GB" sz="2100" spc="-5" dirty="0" err="1"/>
              <a:t>gallu</a:t>
            </a:r>
            <a:r>
              <a:rPr lang="en-GB" sz="2100" spc="-5" dirty="0"/>
              <a:t> </a:t>
            </a:r>
            <a:r>
              <a:rPr lang="en-GB" sz="2100" spc="-5" dirty="0" err="1"/>
              <a:t>darparu</a:t>
            </a:r>
            <a:r>
              <a:rPr lang="en-GB" sz="2100" spc="-5" dirty="0"/>
              <a:t> </a:t>
            </a:r>
            <a:r>
              <a:rPr lang="en-GB" sz="2100" spc="-5" dirty="0" err="1"/>
              <a:t>hyfforddiant</a:t>
            </a:r>
            <a:r>
              <a:rPr lang="en-GB" sz="2100" spc="-5" dirty="0"/>
              <a:t> </a:t>
            </a:r>
            <a:r>
              <a:rPr lang="en-GB" sz="2100" spc="-5" dirty="0" err="1"/>
              <a:t>ym</a:t>
            </a:r>
            <a:r>
              <a:rPr lang="en-GB" sz="2100" spc="-5" dirty="0"/>
              <a:t> </a:t>
            </a:r>
            <a:r>
              <a:rPr lang="en-GB" sz="2100" spc="-5" dirty="0" err="1"/>
              <a:t>mhrif</a:t>
            </a:r>
            <a:r>
              <a:rPr lang="en-GB" sz="2100" spc="-5" dirty="0"/>
              <a:t> </a:t>
            </a:r>
            <a:r>
              <a:rPr lang="en-GB" sz="2100" spc="-5" dirty="0" err="1"/>
              <a:t>iaith</a:t>
            </a:r>
            <a:r>
              <a:rPr lang="en-GB" sz="2100" spc="-5" dirty="0"/>
              <a:t> y </a:t>
            </a:r>
            <a:r>
              <a:rPr lang="en-GB" sz="2100" spc="-5" dirty="0" err="1"/>
              <a:t>lleoliad</a:t>
            </a:r>
            <a:r>
              <a:rPr lang="en-GB" sz="2100" spc="-5" dirty="0"/>
              <a:t> bob </a:t>
            </a:r>
            <a:r>
              <a:rPr lang="en-GB" sz="2100" spc="-5" dirty="0" err="1"/>
              <a:t>tro</a:t>
            </a:r>
            <a:r>
              <a:rPr lang="en-GB" sz="2100" spc="-5" dirty="0"/>
              <a:t>.  Mae </a:t>
            </a:r>
            <a:r>
              <a:rPr lang="en-GB" sz="2100" spc="-5" dirty="0" err="1"/>
              <a:t>llawer</a:t>
            </a:r>
            <a:r>
              <a:rPr lang="en-GB" sz="2100" spc="-5" dirty="0"/>
              <a:t> o </a:t>
            </a:r>
            <a:r>
              <a:rPr lang="en-GB" sz="2100" spc="-5" dirty="0" err="1"/>
              <a:t>awdurdodau</a:t>
            </a:r>
            <a:r>
              <a:rPr lang="en-GB" sz="2100" spc="-5" dirty="0"/>
              <a:t> </a:t>
            </a:r>
            <a:r>
              <a:rPr lang="en-GB" sz="2100" spc="-5" dirty="0" err="1"/>
              <a:t>lleol</a:t>
            </a:r>
            <a:r>
              <a:rPr lang="en-GB" sz="2100" spc="-5" dirty="0"/>
              <a:t> </a:t>
            </a:r>
            <a:r>
              <a:rPr lang="en-GB" sz="2100" spc="-5" dirty="0" err="1"/>
              <a:t>yn</a:t>
            </a:r>
            <a:r>
              <a:rPr lang="en-GB" sz="2100" spc="-5" dirty="0"/>
              <a:t> ne </a:t>
            </a:r>
            <a:r>
              <a:rPr lang="en-GB" sz="2100" spc="-5" dirty="0" err="1"/>
              <a:t>Cymru</a:t>
            </a:r>
            <a:r>
              <a:rPr lang="en-GB" sz="2100" spc="-5" dirty="0"/>
              <a:t> </a:t>
            </a:r>
            <a:r>
              <a:rPr lang="en-GB" sz="2100" spc="-5" dirty="0" err="1"/>
              <a:t>yn</a:t>
            </a:r>
            <a:r>
              <a:rPr lang="en-GB" sz="2100" spc="-5" dirty="0"/>
              <a:t> </a:t>
            </a:r>
            <a:r>
              <a:rPr lang="en-GB" sz="2100" spc="-5" dirty="0" err="1"/>
              <a:t>cynnig</a:t>
            </a:r>
            <a:r>
              <a:rPr lang="en-GB" sz="2100" spc="-5" dirty="0"/>
              <a:t> </a:t>
            </a:r>
            <a:r>
              <a:rPr lang="en-GB" sz="2100" spc="-5" dirty="0" err="1"/>
              <a:t>hyfforddiant</a:t>
            </a:r>
            <a:r>
              <a:rPr lang="en-GB" sz="2100" spc="-5" dirty="0"/>
              <a:t> </a:t>
            </a:r>
            <a:r>
              <a:rPr lang="en-GB" sz="2100" spc="-5" dirty="0" err="1"/>
              <a:t>uniaith</a:t>
            </a:r>
            <a:r>
              <a:rPr lang="en-GB" sz="2100" spc="-5" dirty="0"/>
              <a:t> </a:t>
            </a:r>
            <a:r>
              <a:rPr lang="en-GB" sz="2100" spc="-5" dirty="0" err="1"/>
              <a:t>Saesneg</a:t>
            </a:r>
            <a:r>
              <a:rPr lang="en-GB" sz="2100" spc="-5" dirty="0"/>
              <a:t> </a:t>
            </a:r>
            <a:r>
              <a:rPr lang="en-GB" sz="2100" spc="-5" dirty="0" err="1"/>
              <a:t>i</a:t>
            </a:r>
            <a:r>
              <a:rPr lang="en-GB" sz="2100" spc="-5" dirty="0"/>
              <a:t> </a:t>
            </a:r>
            <a:r>
              <a:rPr lang="en-GB" sz="2100" spc="-5" dirty="0" err="1"/>
              <a:t>leoliadau</a:t>
            </a:r>
            <a:r>
              <a:rPr lang="en-GB" sz="2100" spc="-5" dirty="0"/>
              <a:t> </a:t>
            </a:r>
            <a:r>
              <a:rPr lang="en-GB" sz="2100" spc="-5" dirty="0" err="1"/>
              <a:t>cyfrwng</a:t>
            </a:r>
            <a:r>
              <a:rPr lang="en-GB" sz="2100" spc="-5" dirty="0"/>
              <a:t> </a:t>
            </a:r>
            <a:r>
              <a:rPr lang="en-GB" sz="2100" spc="-5" dirty="0" err="1"/>
              <a:t>Cymraeg</a:t>
            </a:r>
            <a:r>
              <a:rPr lang="en-GB" sz="2100" spc="-5" dirty="0"/>
              <a:t>.  </a:t>
            </a:r>
            <a:r>
              <a:rPr lang="en-GB" sz="2100" spc="-5" dirty="0" err="1"/>
              <a:t>Ychydig</a:t>
            </a:r>
            <a:r>
              <a:rPr lang="en-GB" sz="2100" spc="-5" dirty="0"/>
              <a:t> </a:t>
            </a:r>
            <a:r>
              <a:rPr lang="en-GB" sz="2100" spc="-5" dirty="0" err="1"/>
              <a:t>iawn</a:t>
            </a:r>
            <a:r>
              <a:rPr lang="en-GB" sz="2100" spc="-5" dirty="0"/>
              <a:t> o </a:t>
            </a:r>
            <a:r>
              <a:rPr lang="en-GB" sz="2100" spc="-5" dirty="0" err="1"/>
              <a:t>awdurdodau</a:t>
            </a:r>
            <a:r>
              <a:rPr lang="en-GB" sz="2100" spc="-5" dirty="0"/>
              <a:t> </a:t>
            </a:r>
            <a:r>
              <a:rPr lang="en-GB" sz="2100" spc="-5" dirty="0" err="1"/>
              <a:t>lleol</a:t>
            </a:r>
            <a:r>
              <a:rPr lang="en-GB" sz="2100" spc="-5" dirty="0"/>
              <a:t> </a:t>
            </a:r>
            <a:r>
              <a:rPr lang="en-GB" sz="2100" spc="-5" dirty="0" err="1"/>
              <a:t>sy’n</a:t>
            </a:r>
            <a:r>
              <a:rPr lang="en-GB" sz="2100" spc="-5" dirty="0"/>
              <a:t> </a:t>
            </a:r>
            <a:r>
              <a:rPr lang="en-GB" sz="2100" spc="-5" dirty="0" err="1"/>
              <a:t>hyfforddi</a:t>
            </a:r>
            <a:r>
              <a:rPr lang="en-GB" sz="2100" spc="-5" dirty="0"/>
              <a:t> </a:t>
            </a:r>
            <a:r>
              <a:rPr lang="en-GB" sz="2100" spc="-5" dirty="0" err="1"/>
              <a:t>trwy</a:t>
            </a:r>
            <a:r>
              <a:rPr lang="en-GB" sz="2100" spc="-5" dirty="0"/>
              <a:t> </a:t>
            </a:r>
            <a:r>
              <a:rPr lang="en-GB" sz="2100" spc="-5" dirty="0" err="1"/>
              <a:t>gyfrwng</a:t>
            </a:r>
            <a:r>
              <a:rPr lang="en-GB" sz="2100" spc="-5" dirty="0"/>
              <a:t> y </a:t>
            </a:r>
            <a:r>
              <a:rPr lang="en-GB" sz="2100" spc="-5" dirty="0" err="1"/>
              <a:t>Gymraeg</a:t>
            </a:r>
            <a:r>
              <a:rPr lang="en-GB" sz="2100" spc="-5" dirty="0"/>
              <a:t> </a:t>
            </a:r>
            <a:r>
              <a:rPr lang="en-GB" sz="2100" spc="-5" dirty="0" err="1"/>
              <a:t>yn</a:t>
            </a:r>
            <a:r>
              <a:rPr lang="en-GB" sz="2100" spc="-5" dirty="0"/>
              <a:t> </a:t>
            </a:r>
            <a:r>
              <a:rPr lang="en-GB" sz="2100" spc="-5" dirty="0" err="1"/>
              <a:t>unig</a:t>
            </a:r>
            <a:r>
              <a:rPr lang="en-GB" sz="2100" spc="-5" dirty="0"/>
              <a:t>, ac </a:t>
            </a:r>
            <a:r>
              <a:rPr lang="en-GB" sz="2100" spc="-5" dirty="0" err="1"/>
              <a:t>mae</a:t>
            </a:r>
            <a:r>
              <a:rPr lang="en-GB" sz="2100" spc="-5" dirty="0"/>
              <a:t> </a:t>
            </a:r>
            <a:r>
              <a:rPr lang="en-GB" sz="2100" spc="-5" dirty="0" err="1"/>
              <a:t>ymarferwyr</a:t>
            </a:r>
            <a:r>
              <a:rPr lang="en-GB" sz="2100" spc="-5" dirty="0"/>
              <a:t> </a:t>
            </a:r>
            <a:r>
              <a:rPr lang="en-GB" sz="2100" spc="-5" dirty="0" err="1"/>
              <a:t>nad</a:t>
            </a:r>
            <a:r>
              <a:rPr lang="en-GB" sz="2100" spc="-5" dirty="0"/>
              <a:t> </a:t>
            </a:r>
            <a:r>
              <a:rPr lang="en-GB" sz="2100" spc="-5" dirty="0" err="1"/>
              <a:t>ydynt</a:t>
            </a:r>
            <a:r>
              <a:rPr lang="en-GB" sz="2100" spc="-5" dirty="0"/>
              <a:t> </a:t>
            </a:r>
            <a:r>
              <a:rPr lang="en-GB" sz="2100" spc="-5" dirty="0" err="1"/>
              <a:t>yn</a:t>
            </a:r>
            <a:r>
              <a:rPr lang="en-GB" sz="2100" spc="-5" dirty="0"/>
              <a:t> </a:t>
            </a:r>
            <a:r>
              <a:rPr lang="en-GB" sz="2100" spc="-5" dirty="0" err="1"/>
              <a:t>siarad</a:t>
            </a:r>
            <a:r>
              <a:rPr lang="en-GB" sz="2100" spc="-5" dirty="0"/>
              <a:t> </a:t>
            </a:r>
            <a:r>
              <a:rPr lang="en-GB" sz="2100" spc="-5" dirty="0" err="1"/>
              <a:t>Cymraeg</a:t>
            </a:r>
            <a:r>
              <a:rPr lang="en-GB" sz="2100" spc="-5" dirty="0"/>
              <a:t> </a:t>
            </a:r>
            <a:r>
              <a:rPr lang="en-GB" sz="2100" spc="-5" dirty="0" err="1"/>
              <a:t>yn</a:t>
            </a:r>
            <a:r>
              <a:rPr lang="en-GB" sz="2100" spc="-5" dirty="0"/>
              <a:t> </a:t>
            </a:r>
            <a:r>
              <a:rPr lang="en-GB" sz="2100" spc="-5" dirty="0" err="1"/>
              <a:t>rhugl</a:t>
            </a:r>
            <a:r>
              <a:rPr lang="en-GB" sz="2100" spc="-5" dirty="0"/>
              <a:t> </a:t>
            </a:r>
            <a:r>
              <a:rPr lang="en-GB" sz="2100" spc="-5" dirty="0" err="1"/>
              <a:t>yn</a:t>
            </a:r>
            <a:r>
              <a:rPr lang="en-GB" sz="2100" spc="-5" dirty="0"/>
              <a:t> </a:t>
            </a:r>
            <a:r>
              <a:rPr lang="en-GB" sz="2100" spc="-5" dirty="0" err="1"/>
              <a:t>ei</a:t>
            </a:r>
            <a:r>
              <a:rPr lang="en-GB" sz="2100" spc="-5" dirty="0"/>
              <a:t> </a:t>
            </a:r>
            <a:r>
              <a:rPr lang="en-GB" sz="2100" spc="-5" dirty="0" err="1"/>
              <a:t>chael</a:t>
            </a:r>
            <a:r>
              <a:rPr lang="en-GB" sz="2100" spc="-5" dirty="0"/>
              <a:t> </a:t>
            </a:r>
            <a:r>
              <a:rPr lang="en-GB" sz="2100" spc="-5" dirty="0" err="1"/>
              <a:t>yn</a:t>
            </a:r>
            <a:r>
              <a:rPr lang="en-GB" sz="2100" spc="-5" dirty="0"/>
              <a:t> </a:t>
            </a:r>
            <a:r>
              <a:rPr lang="en-GB" sz="2100" spc="-5" dirty="0" err="1"/>
              <a:t>anodd</a:t>
            </a:r>
            <a:r>
              <a:rPr lang="en-GB" sz="2100" spc="-5" dirty="0"/>
              <a:t> </a:t>
            </a:r>
            <a:r>
              <a:rPr lang="en-GB" sz="2100" spc="-5" dirty="0" err="1"/>
              <a:t>dilyn</a:t>
            </a:r>
            <a:r>
              <a:rPr lang="en-GB" sz="2100" spc="-5" dirty="0"/>
              <a:t> a </a:t>
            </a:r>
            <a:r>
              <a:rPr lang="en-GB" sz="2100" spc="-5" dirty="0" err="1"/>
              <a:t>deall</a:t>
            </a:r>
            <a:r>
              <a:rPr lang="en-GB" sz="2100" spc="-5" dirty="0"/>
              <a:t> </a:t>
            </a:r>
            <a:r>
              <a:rPr lang="en-GB" sz="2100" spc="-5" dirty="0" err="1"/>
              <a:t>yr</a:t>
            </a:r>
            <a:r>
              <a:rPr lang="en-GB" sz="2100" spc="-5" dirty="0"/>
              <a:t> </a:t>
            </a:r>
            <a:r>
              <a:rPr lang="en-GB" sz="2100" spc="-5" dirty="0" err="1"/>
              <a:t>hyfforddiant</a:t>
            </a:r>
            <a:r>
              <a:rPr lang="en-GB" sz="2100" spc="-5" dirty="0"/>
              <a:t> </a:t>
            </a:r>
            <a:r>
              <a:rPr lang="en-GB" sz="2100" spc="-5" dirty="0" err="1"/>
              <a:t>yn</a:t>
            </a:r>
            <a:r>
              <a:rPr lang="en-GB" sz="2100" spc="-5" dirty="0"/>
              <a:t> </a:t>
            </a:r>
            <a:r>
              <a:rPr lang="en-GB" sz="2100" spc="-5" dirty="0" err="1"/>
              <a:t>llawn</a:t>
            </a:r>
            <a:r>
              <a:rPr lang="en-GB" sz="21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A majority of local authorities maintain and improve the skills and expertise of their advisory teachers appropriately.  In a few local authorities, particularly where advisory teachers do not also work in schools, they do not always receive information about changes affecting the sector routinely in the way that school staff do.  </a:t>
            </a:r>
          </a:p>
          <a:p>
            <a:pPr marL="482600" marR="44450" indent="-470534">
              <a:lnSpc>
                <a:spcPct val="100000"/>
              </a:lnSpc>
              <a:buFont typeface="Arial" panose="020B0604020202020204" pitchFamily="34" charset="0"/>
              <a:buChar char="•"/>
            </a:pPr>
            <a:r>
              <a:rPr lang="en-GB" spc="-5" dirty="0"/>
              <a:t> Local authorities and regional consortia are not always able to provide training in the main language of a setting.  Many local authorities in south Wales offer training in English only for Welsh-medium settings.  A very few local authorities train through the medium of Welsh only and practitioners who are not fluent in Welsh find it difficult to follow and understand the training fully. </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heriau</a:t>
            </a:r>
            <a:r>
              <a:rPr lang="en-GB" spc="-5" dirty="0"/>
              <a:t> </a:t>
            </a:r>
            <a:r>
              <a:rPr lang="en-GB" spc="-5" dirty="0" err="1"/>
              <a:t>i</a:t>
            </a:r>
            <a:r>
              <a:rPr lang="en-GB" spc="-5" dirty="0"/>
              <a:t> </a:t>
            </a:r>
            <a:r>
              <a:rPr lang="en-GB" spc="-5" dirty="0" err="1"/>
              <a:t>awdurdodau</a:t>
            </a:r>
            <a:r>
              <a:rPr lang="en-GB" spc="-5" dirty="0"/>
              <a:t> </a:t>
            </a:r>
            <a:r>
              <a:rPr lang="en-GB" spc="-5" dirty="0" err="1"/>
              <a:t>lleol</a:t>
            </a:r>
            <a:r>
              <a:rPr lang="en-GB" spc="-5" dirty="0"/>
              <a:t> a </a:t>
            </a:r>
            <a:r>
              <a:rPr lang="en-GB" spc="-5" dirty="0" err="1"/>
              <a:t>chonsortia</a:t>
            </a:r>
            <a:r>
              <a:rPr lang="en-GB" spc="-5" dirty="0"/>
              <a:t> </a:t>
            </a:r>
            <a:r>
              <a:rPr lang="en-GB" spc="-5" dirty="0" err="1"/>
              <a:t>rhanbarthol</a:t>
            </a:r>
            <a:r>
              <a:rPr lang="en-GB" spc="-5" dirty="0"/>
              <a:t> o ran </a:t>
            </a:r>
            <a:r>
              <a:rPr lang="en-GB" spc="-5" dirty="0" err="1"/>
              <a:t>amseru</a:t>
            </a:r>
            <a:r>
              <a:rPr lang="en-GB" spc="-5" dirty="0"/>
              <a:t> </a:t>
            </a:r>
            <a:r>
              <a:rPr lang="en-GB" spc="-5" dirty="0" err="1"/>
              <a:t>digwyddiadau</a:t>
            </a:r>
            <a:r>
              <a:rPr lang="en-GB" spc="-5" dirty="0"/>
              <a:t> </a:t>
            </a:r>
            <a:r>
              <a:rPr lang="en-GB" spc="-5" dirty="0" err="1"/>
              <a:t>hyfforddiant</a:t>
            </a:r>
            <a:r>
              <a:rPr lang="en-GB" spc="-5" dirty="0"/>
              <a:t> </a:t>
            </a:r>
            <a:r>
              <a:rPr lang="en-GB" spc="-5" dirty="0" err="1"/>
              <a:t>er</a:t>
            </a:r>
            <a:r>
              <a:rPr lang="en-GB" spc="-5" dirty="0"/>
              <a:t> </a:t>
            </a:r>
            <a:r>
              <a:rPr lang="en-GB" spc="-5" dirty="0" err="1"/>
              <a:t>mwyn</a:t>
            </a:r>
            <a:r>
              <a:rPr lang="en-GB" spc="-5" dirty="0"/>
              <a:t> </a:t>
            </a:r>
            <a:r>
              <a:rPr lang="en-GB" spc="-5" dirty="0" err="1"/>
              <a:t>i</a:t>
            </a:r>
            <a:r>
              <a:rPr lang="en-GB" spc="-5" dirty="0"/>
              <a:t> </a:t>
            </a:r>
            <a:r>
              <a:rPr lang="en-GB" spc="-5" dirty="0" err="1"/>
              <a:t>ymarferwyr</a:t>
            </a:r>
            <a:r>
              <a:rPr lang="en-GB" spc="-5" dirty="0"/>
              <a:t> o bob </a:t>
            </a:r>
            <a:r>
              <a:rPr lang="en-GB" spc="-5" dirty="0" err="1"/>
              <a:t>lleoliad</a:t>
            </a:r>
            <a:r>
              <a:rPr lang="en-GB" spc="-5" dirty="0"/>
              <a:t> </a:t>
            </a:r>
            <a:r>
              <a:rPr lang="en-GB" spc="-5" dirty="0" err="1"/>
              <a:t>fod</a:t>
            </a:r>
            <a:r>
              <a:rPr lang="en-GB" spc="-5" dirty="0"/>
              <a:t> </a:t>
            </a:r>
            <a:r>
              <a:rPr lang="en-GB" spc="-5" dirty="0" err="1"/>
              <a:t>yn</a:t>
            </a:r>
            <a:r>
              <a:rPr lang="en-GB" spc="-5" dirty="0"/>
              <a:t> </a:t>
            </a:r>
            <a:r>
              <a:rPr lang="en-GB" spc="-5" dirty="0" err="1"/>
              <a:t>bresennol</a:t>
            </a:r>
            <a:r>
              <a:rPr lang="en-GB" spc="-5" dirty="0"/>
              <a:t>.  Mae </a:t>
            </a:r>
            <a:r>
              <a:rPr lang="en-GB" spc="-5" dirty="0" err="1"/>
              <a:t>ychydig</a:t>
            </a:r>
            <a:r>
              <a:rPr lang="en-GB" spc="-5" dirty="0"/>
              <a:t> o </a:t>
            </a:r>
            <a:r>
              <a:rPr lang="en-GB" spc="-5" dirty="0" err="1"/>
              <a:t>awdurdodau</a:t>
            </a:r>
            <a:r>
              <a:rPr lang="en-GB" spc="-5" dirty="0"/>
              <a:t> </a:t>
            </a:r>
            <a:r>
              <a:rPr lang="en-GB" spc="-5" dirty="0" err="1"/>
              <a:t>lleol</a:t>
            </a:r>
            <a:r>
              <a:rPr lang="en-GB" spc="-5" dirty="0"/>
              <a:t> </a:t>
            </a:r>
            <a:r>
              <a:rPr lang="en-GB" spc="-5" dirty="0" err="1"/>
              <a:t>yn</a:t>
            </a:r>
            <a:r>
              <a:rPr lang="en-GB" spc="-5" dirty="0"/>
              <a:t> </a:t>
            </a:r>
            <a:r>
              <a:rPr lang="en-GB" spc="-5" dirty="0" err="1"/>
              <a:t>ymwybodol</a:t>
            </a:r>
            <a:r>
              <a:rPr lang="en-GB" spc="-5" dirty="0"/>
              <a:t> o </a:t>
            </a:r>
            <a:r>
              <a:rPr lang="en-GB" spc="-5" dirty="0" err="1"/>
              <a:t>hyn</a:t>
            </a:r>
            <a:r>
              <a:rPr lang="en-GB" spc="-5" dirty="0"/>
              <a:t> ac </a:t>
            </a:r>
            <a:r>
              <a:rPr lang="en-GB" spc="-5" dirty="0" err="1"/>
              <a:t>yn</a:t>
            </a:r>
            <a:r>
              <a:rPr lang="en-GB" spc="-5" dirty="0"/>
              <a:t> </a:t>
            </a:r>
            <a:r>
              <a:rPr lang="en-GB" spc="-5" dirty="0" err="1"/>
              <a:t>amrywio</a:t>
            </a:r>
            <a:r>
              <a:rPr lang="en-GB" spc="-5" dirty="0"/>
              <a:t> </a:t>
            </a:r>
            <a:r>
              <a:rPr lang="en-GB" spc="-5" dirty="0" err="1"/>
              <a:t>amser</a:t>
            </a:r>
            <a:r>
              <a:rPr lang="en-GB" spc="-5" dirty="0"/>
              <a:t> </a:t>
            </a:r>
            <a:r>
              <a:rPr lang="en-GB" spc="-5" dirty="0" err="1"/>
              <a:t>yr</a:t>
            </a:r>
            <a:r>
              <a:rPr lang="en-GB" spc="-5" dirty="0"/>
              <a:t> </a:t>
            </a:r>
            <a:r>
              <a:rPr lang="en-GB" spc="-5" dirty="0" err="1"/>
              <a:t>hyfforddiant</a:t>
            </a:r>
            <a:r>
              <a:rPr lang="en-GB" spc="-5" dirty="0"/>
              <a:t> </a:t>
            </a:r>
            <a:r>
              <a:rPr lang="en-GB" spc="-5" dirty="0" err="1"/>
              <a:t>yn</a:t>
            </a:r>
            <a:r>
              <a:rPr lang="en-GB" spc="-5" dirty="0"/>
              <a:t> </a:t>
            </a:r>
            <a:r>
              <a:rPr lang="en-GB" spc="-5" dirty="0" err="1"/>
              <a:t>unol</a:t>
            </a:r>
            <a:r>
              <a:rPr lang="en-GB" spc="-5" dirty="0"/>
              <a:t> â </a:t>
            </a:r>
            <a:r>
              <a:rPr lang="en-GB" spc="-5" dirty="0" err="1"/>
              <a:t>hynny</a:t>
            </a:r>
            <a:r>
              <a:rPr lang="en-GB" spc="-5" dirty="0"/>
              <a:t>.</a:t>
            </a:r>
          </a:p>
          <a:p>
            <a:pPr marL="482600" marR="5080" indent="-470534">
              <a:lnSpc>
                <a:spcPct val="100000"/>
              </a:lnSpc>
              <a:buFont typeface="Arial" panose="020B0604020202020204" pitchFamily="34" charset="0"/>
              <a:buChar char="•"/>
            </a:pPr>
            <a:r>
              <a:rPr lang="en-GB" spc="-5" dirty="0" err="1"/>
              <a:t>Mewn</a:t>
            </a:r>
            <a:r>
              <a:rPr lang="en-GB" spc="-5" dirty="0"/>
              <a:t> </a:t>
            </a:r>
            <a:r>
              <a:rPr lang="en-GB" spc="-5" dirty="0" err="1"/>
              <a:t>llawer</a:t>
            </a:r>
            <a:r>
              <a:rPr lang="en-GB" spc="-5" dirty="0"/>
              <a:t> o </a:t>
            </a:r>
            <a:r>
              <a:rPr lang="en-GB" spc="-5" dirty="0" err="1"/>
              <a:t>awdurdodau</a:t>
            </a:r>
            <a:r>
              <a:rPr lang="en-GB" spc="-5" dirty="0"/>
              <a:t> </a:t>
            </a:r>
            <a:r>
              <a:rPr lang="en-GB" spc="-5" dirty="0" err="1"/>
              <a:t>lleol</a:t>
            </a:r>
            <a:r>
              <a:rPr lang="en-GB" spc="-5" dirty="0"/>
              <a:t>, </a:t>
            </a:r>
            <a:r>
              <a:rPr lang="en-GB" spc="-5" dirty="0" err="1"/>
              <a:t>mae’r</a:t>
            </a:r>
            <a:r>
              <a:rPr lang="en-GB" spc="-5" dirty="0"/>
              <a:t> </a:t>
            </a:r>
            <a:r>
              <a:rPr lang="en-GB" spc="-5" dirty="0" err="1"/>
              <a:t>diffyg</a:t>
            </a:r>
            <a:r>
              <a:rPr lang="en-GB" spc="-5" dirty="0"/>
              <a:t> </a:t>
            </a:r>
            <a:r>
              <a:rPr lang="en-GB" spc="-5" dirty="0" err="1"/>
              <a:t>cydweithio</a:t>
            </a:r>
            <a:r>
              <a:rPr lang="en-GB" spc="-5" dirty="0"/>
              <a:t> </a:t>
            </a:r>
            <a:r>
              <a:rPr lang="en-GB" spc="-5" dirty="0" err="1"/>
              <a:t>agos</a:t>
            </a:r>
            <a:r>
              <a:rPr lang="en-GB" spc="-5" dirty="0"/>
              <a:t> </a:t>
            </a:r>
            <a:r>
              <a:rPr lang="en-GB" spc="-5" dirty="0" err="1"/>
              <a:t>rhwng</a:t>
            </a:r>
            <a:r>
              <a:rPr lang="en-GB" spc="-5" dirty="0"/>
              <a:t> </a:t>
            </a:r>
            <a:r>
              <a:rPr lang="en-GB" spc="-5" dirty="0" err="1"/>
              <a:t>yr</a:t>
            </a:r>
            <a:r>
              <a:rPr lang="en-GB" spc="-5" dirty="0"/>
              <a:t> </a:t>
            </a:r>
            <a:r>
              <a:rPr lang="en-GB" spc="-5" dirty="0" err="1"/>
              <a:t>athrawon</a:t>
            </a:r>
            <a:r>
              <a:rPr lang="en-GB" spc="-5" dirty="0"/>
              <a:t> </a:t>
            </a:r>
            <a:r>
              <a:rPr lang="en-GB" spc="-5" dirty="0" err="1"/>
              <a:t>ymgynghorol</a:t>
            </a:r>
            <a:r>
              <a:rPr lang="en-GB" spc="-5" dirty="0"/>
              <a:t> ac </a:t>
            </a:r>
            <a:r>
              <a:rPr lang="en-GB" spc="-5" dirty="0" err="1"/>
              <a:t>asiantaethau’r</a:t>
            </a:r>
            <a:r>
              <a:rPr lang="en-GB" spc="-5" dirty="0"/>
              <a:t> sector </a:t>
            </a:r>
            <a:r>
              <a:rPr lang="en-GB" spc="-5" dirty="0" err="1"/>
              <a:t>gwirfoddol</a:t>
            </a:r>
            <a:r>
              <a:rPr lang="en-GB" spc="-5" dirty="0"/>
              <a:t> </a:t>
            </a:r>
            <a:r>
              <a:rPr lang="en-GB" spc="-5" dirty="0" err="1"/>
              <a:t>yn</a:t>
            </a:r>
            <a:r>
              <a:rPr lang="en-GB" spc="-5" dirty="0"/>
              <a:t> </a:t>
            </a:r>
            <a:r>
              <a:rPr lang="en-GB" spc="-5" dirty="0" err="1"/>
              <a:t>golygu</a:t>
            </a:r>
            <a:r>
              <a:rPr lang="en-GB" spc="-5" dirty="0"/>
              <a:t> bod </a:t>
            </a:r>
            <a:r>
              <a:rPr lang="en-GB" spc="-5" dirty="0" err="1"/>
              <a:t>ymarferwyr</a:t>
            </a:r>
            <a:r>
              <a:rPr lang="en-GB" spc="-5" dirty="0"/>
              <a:t> </a:t>
            </a:r>
            <a:r>
              <a:rPr lang="en-GB" spc="-5" dirty="0" err="1"/>
              <a:t>yn</a:t>
            </a:r>
            <a:r>
              <a:rPr lang="en-GB" spc="-5" dirty="0"/>
              <a:t> </a:t>
            </a:r>
            <a:r>
              <a:rPr lang="en-GB" spc="-5" dirty="0" err="1"/>
              <a:t>cael</a:t>
            </a:r>
            <a:r>
              <a:rPr lang="en-GB" spc="-5" dirty="0"/>
              <a:t> </a:t>
            </a:r>
            <a:r>
              <a:rPr lang="en-GB" spc="-5" dirty="0" err="1"/>
              <a:t>cyngor</a:t>
            </a:r>
            <a:r>
              <a:rPr lang="en-GB" spc="-5" dirty="0"/>
              <a:t> </a:t>
            </a:r>
            <a:r>
              <a:rPr lang="en-GB" spc="-5" dirty="0" err="1"/>
              <a:t>anghyson</a:t>
            </a:r>
            <a:r>
              <a:rPr lang="en-GB" spc="-5" dirty="0"/>
              <a:t>, </a:t>
            </a:r>
            <a:r>
              <a:rPr lang="en-GB" spc="-5" dirty="0" err="1"/>
              <a:t>ambell</a:t>
            </a:r>
            <a:r>
              <a:rPr lang="en-GB" spc="-5" dirty="0"/>
              <a:t> </a:t>
            </a:r>
            <a:r>
              <a:rPr lang="en-GB" spc="-5" dirty="0" err="1"/>
              <a:t>waith</a:t>
            </a:r>
            <a:r>
              <a:rPr lang="en-GB" spc="-5" dirty="0"/>
              <a:t>.  </a:t>
            </a:r>
            <a:r>
              <a:rPr lang="en-GB" spc="-5" dirty="0" err="1"/>
              <a:t>Mewn</a:t>
            </a:r>
            <a:r>
              <a:rPr lang="en-GB" spc="-5" dirty="0"/>
              <a:t> </a:t>
            </a:r>
            <a:r>
              <a:rPr lang="en-GB" spc="-5" dirty="0" err="1"/>
              <a:t>ychydig</a:t>
            </a:r>
            <a:r>
              <a:rPr lang="en-GB" spc="-5" dirty="0"/>
              <a:t> o </a:t>
            </a:r>
            <a:r>
              <a:rPr lang="en-GB" spc="-5" dirty="0" err="1"/>
              <a:t>achosion</a:t>
            </a:r>
            <a:r>
              <a:rPr lang="en-GB" spc="-5" dirty="0"/>
              <a:t>, </a:t>
            </a:r>
            <a:r>
              <a:rPr lang="en-GB" spc="-5" dirty="0" err="1"/>
              <a:t>mae</a:t>
            </a:r>
            <a:r>
              <a:rPr lang="en-GB" spc="-5" dirty="0"/>
              <a:t> </a:t>
            </a:r>
            <a:r>
              <a:rPr lang="en-GB" spc="-5" dirty="0" err="1"/>
              <a:t>bylchau</a:t>
            </a:r>
            <a:r>
              <a:rPr lang="en-GB" spc="-5" dirty="0"/>
              <a:t> </a:t>
            </a:r>
            <a:r>
              <a:rPr lang="en-GB" spc="-5" dirty="0" err="1"/>
              <a:t>pwysig</a:t>
            </a:r>
            <a:r>
              <a:rPr lang="en-GB" spc="-5" dirty="0"/>
              <a:t> </a:t>
            </a:r>
            <a:r>
              <a:rPr lang="en-GB" spc="-5" dirty="0" err="1"/>
              <a:t>yn</a:t>
            </a:r>
            <a:r>
              <a:rPr lang="en-GB" spc="-5" dirty="0"/>
              <a:t> y </a:t>
            </a:r>
            <a:r>
              <a:rPr lang="en-GB" spc="-5" dirty="0" err="1"/>
              <a:t>cyngor</a:t>
            </a:r>
            <a:r>
              <a:rPr lang="en-GB" spc="-5" dirty="0"/>
              <a:t> </a:t>
            </a:r>
            <a:r>
              <a:rPr lang="en-GB" spc="-5" dirty="0" err="1"/>
              <a:t>a’r</a:t>
            </a:r>
            <a:r>
              <a:rPr lang="en-GB" spc="-5" dirty="0"/>
              <a:t> </a:t>
            </a:r>
            <a:r>
              <a:rPr lang="en-GB" spc="-5" dirty="0" err="1"/>
              <a:t>cymorth</a:t>
            </a:r>
            <a:r>
              <a:rPr lang="en-GB" spc="-5" dirty="0"/>
              <a:t> y </a:t>
            </a:r>
            <a:r>
              <a:rPr lang="en-GB" spc="-5" dirty="0" err="1"/>
              <a:t>mae</a:t>
            </a:r>
            <a:r>
              <a:rPr lang="en-GB" spc="-5" dirty="0"/>
              <a:t> </a:t>
            </a:r>
            <a:r>
              <a:rPr lang="en-GB" spc="-5" dirty="0" err="1"/>
              <a:t>ymarferwyr</a:t>
            </a:r>
            <a:r>
              <a:rPr lang="en-GB" spc="-5" dirty="0"/>
              <a:t> </a:t>
            </a:r>
            <a:r>
              <a:rPr lang="en-GB" spc="-5" dirty="0" err="1"/>
              <a:t>yn</a:t>
            </a:r>
            <a:r>
              <a:rPr lang="en-GB" spc="-5" dirty="0"/>
              <a:t> </a:t>
            </a:r>
            <a:r>
              <a:rPr lang="en-GB" spc="-5" dirty="0" err="1"/>
              <a:t>eu</a:t>
            </a:r>
            <a:r>
              <a:rPr lang="en-GB" spc="-5" dirty="0"/>
              <a:t> </a:t>
            </a:r>
            <a:r>
              <a:rPr lang="en-GB" spc="-5" dirty="0" err="1"/>
              <a:t>cael</a:t>
            </a:r>
            <a:r>
              <a:rPr lang="en-GB" spc="-5" dirty="0"/>
              <a:t>, </a:t>
            </a:r>
            <a:r>
              <a:rPr lang="en-GB" spc="-5" dirty="0" err="1"/>
              <a:t>er</a:t>
            </a:r>
            <a:r>
              <a:rPr lang="en-GB" spc="-5" dirty="0"/>
              <a:t> </a:t>
            </a:r>
            <a:r>
              <a:rPr lang="en-GB" spc="-5" dirty="0" err="1"/>
              <a:t>enghraifft</a:t>
            </a:r>
            <a:r>
              <a:rPr lang="en-GB" spc="-5" dirty="0"/>
              <a:t> </a:t>
            </a:r>
            <a:r>
              <a:rPr lang="en-GB" spc="-5" dirty="0" err="1"/>
              <a:t>yn</a:t>
            </a:r>
            <a:r>
              <a:rPr lang="en-GB" spc="-5" dirty="0"/>
              <a:t> </a:t>
            </a:r>
            <a:r>
              <a:rPr lang="en-GB" spc="-5" dirty="0" err="1"/>
              <a:t>ymwneud</a:t>
            </a:r>
            <a:r>
              <a:rPr lang="en-GB" spc="-5" dirty="0"/>
              <a:t> â </a:t>
            </a:r>
            <a:r>
              <a:rPr lang="en-GB" spc="-5" dirty="0" err="1"/>
              <a:t>gweithdrefnau</a:t>
            </a:r>
            <a:r>
              <a:rPr lang="en-GB" spc="-5" dirty="0"/>
              <a:t> </a:t>
            </a:r>
            <a:r>
              <a:rPr lang="en-GB" spc="-5" dirty="0" err="1"/>
              <a:t>diogelu</a:t>
            </a:r>
            <a:r>
              <a:rPr lang="en-GB" spc="-5" dirty="0"/>
              <a:t> </a:t>
            </a:r>
            <a:r>
              <a:rPr lang="en-GB" spc="-5" dirty="0" err="1"/>
              <a:t>neu</a:t>
            </a:r>
            <a:r>
              <a:rPr lang="en-GB" spc="-5" dirty="0"/>
              <a:t> </a:t>
            </a:r>
            <a:r>
              <a:rPr lang="en-GB" spc="-5" dirty="0" err="1"/>
              <a:t>sut</a:t>
            </a:r>
            <a:r>
              <a:rPr lang="en-GB" spc="-5" dirty="0"/>
              <a:t> </a:t>
            </a:r>
            <a:r>
              <a:rPr lang="en-GB" spc="-5" dirty="0" err="1"/>
              <a:t>i</a:t>
            </a:r>
            <a:r>
              <a:rPr lang="en-GB" spc="-5" dirty="0"/>
              <a:t> </a:t>
            </a:r>
            <a:r>
              <a:rPr lang="en-GB" spc="-5" dirty="0" err="1"/>
              <a:t>gynorthwyo</a:t>
            </a:r>
            <a:r>
              <a:rPr lang="en-GB" spc="-5" dirty="0"/>
              <a:t> </a:t>
            </a:r>
            <a:r>
              <a:rPr lang="en-GB" spc="-5" dirty="0" err="1"/>
              <a:t>plentyn</a:t>
            </a:r>
            <a:r>
              <a:rPr lang="en-GB" spc="-5" dirty="0"/>
              <a:t> y </a:t>
            </a:r>
            <a:r>
              <a:rPr lang="en-GB" spc="-5" dirty="0" err="1"/>
              <a:t>nodir</a:t>
            </a:r>
            <a:r>
              <a:rPr lang="en-GB" spc="-5" dirty="0"/>
              <a:t> bod </a:t>
            </a:r>
            <a:r>
              <a:rPr lang="en-GB" spc="-5" dirty="0" err="1"/>
              <a:t>ganddo</a:t>
            </a:r>
            <a:r>
              <a:rPr lang="en-GB" spc="-5" dirty="0"/>
              <a:t> </a:t>
            </a:r>
            <a:r>
              <a:rPr lang="en-GB" spc="-5" dirty="0" err="1"/>
              <a:t>anghenion</a:t>
            </a:r>
            <a:r>
              <a:rPr lang="en-GB" spc="-5" dirty="0"/>
              <a:t> </a:t>
            </a:r>
            <a:r>
              <a:rPr lang="en-GB" spc="-5" dirty="0" err="1"/>
              <a:t>dysgu</a:t>
            </a:r>
            <a:r>
              <a:rPr lang="en-GB" spc="-5" dirty="0"/>
              <a:t> </a:t>
            </a:r>
            <a:r>
              <a:rPr lang="en-GB" spc="-5" dirty="0" err="1"/>
              <a:t>ychwanegol</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755422"/>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There are challenges for local authorities and regional consortia in timing training events so that practitioners from all settings can attend. A few local authorities are aware of this and vary the time of training accordingly.  </a:t>
            </a:r>
          </a:p>
          <a:p>
            <a:pPr marL="482600" marR="44450" indent="-470534">
              <a:lnSpc>
                <a:spcPct val="100000"/>
              </a:lnSpc>
              <a:buFont typeface="Arial" panose="020B0604020202020204" pitchFamily="34" charset="0"/>
              <a:buChar char="•"/>
            </a:pPr>
            <a:r>
              <a:rPr lang="en-GB" spc="-5" dirty="0"/>
              <a:t> In many local authorities, the lack of close working between the advisory teachers and the voluntary sector agencies means that practitioners sometimes receive conflicting advice.  In a few instances, there are important gaps in the advice and support that practitioners receive, for example in relation to safeguarding procedures or how to support children identified as having additional learning needs.</a:t>
            </a: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3.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8d9572156218438a6483415091ce8fe9">
  <xsd:schema xmlns:xsd="http://www.w3.org/2001/XMLSchema" xmlns:xs="http://www.w3.org/2001/XMLSchema" xmlns:p="http://schemas.microsoft.com/office/2006/metadata/properties" xmlns:ns2="4c2d5879-4e17-4934-9dac-90b30ab598df" targetNamespace="http://schemas.microsoft.com/office/2006/metadata/properties" ma:root="true" ma:fieldsID="e005b59d9d5c7a10464de03fe8f249c2"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Jane Rees</DisplayName>
        <AccountId>44</AccountId>
        <AccountType/>
      </UserInfo>
    </Lead_x0020_Inspector>
    <Calendar_x0020_Year xmlns="4c2d5879-4e17-4934-9dac-90b30ab598df">6</Calendar_x0020_Year>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4910</COBAS_x0020_Event_x0020_ID>
    <COBAS_x0020_Event_x0020_Title xmlns="4c2d5879-4e17-4934-9dac-90b30ab598df" xsi:nil="true"/>
  </documentManagement>
</p:properties>
</file>

<file path=customXml/itemProps1.xml><?xml version="1.0" encoding="utf-8"?>
<ds:datastoreItem xmlns:ds="http://schemas.openxmlformats.org/officeDocument/2006/customXml" ds:itemID="{9639B692-F6A7-443F-95B8-D644B59D49D6}">
  <ds:schemaRefs>
    <ds:schemaRef ds:uri="http://schemas.microsoft.com/sharepoint/v3/contenttype/forms"/>
  </ds:schemaRefs>
</ds:datastoreItem>
</file>

<file path=customXml/itemProps2.xml><?xml version="1.0" encoding="utf-8"?>
<ds:datastoreItem xmlns:ds="http://schemas.openxmlformats.org/officeDocument/2006/customXml" ds:itemID="{E1299C13-C139-433E-8B0C-37EA43C4DFDA}">
  <ds:schemaRefs>
    <ds:schemaRef ds:uri="http://schemas.microsoft.com/office/2006/metadata/customXsn"/>
  </ds:schemaRefs>
</ds:datastoreItem>
</file>

<file path=customXml/itemProps3.xml><?xml version="1.0" encoding="utf-8"?>
<ds:datastoreItem xmlns:ds="http://schemas.openxmlformats.org/officeDocument/2006/customXml" ds:itemID="{D40D1AA6-D1CC-40C1-8670-6E0FD3010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45930D3-29F0-40F7-8ED2-4656F8F7C051}">
  <ds:schemaRefs>
    <ds:schemaRef ds:uri="4c2d5879-4e17-4934-9dac-90b30ab598df"/>
    <ds:schemaRef ds:uri="http://purl.org/dc/term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48</TotalTime>
  <Words>2824</Words>
  <Application>Microsoft Office PowerPoint</Application>
  <PresentationFormat>Custom</PresentationFormat>
  <Paragraphs>153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Arfer orau</vt:lpstr>
      <vt:lpstr>10 cwestiwn i ddarparwyr</vt:lpstr>
      <vt:lpstr>10 cwestiwn i ddarparwyr</vt:lpstr>
      <vt:lpstr>Dolen we i’r adroddiad  llawn:  www. </vt:lpstr>
      <vt:lpstr>Cwestiynau...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Robert Gairey</cp:lastModifiedBy>
  <cp:revision>9</cp:revision>
  <dcterms:created xsi:type="dcterms:W3CDTF">2015-04-24T11:05:35Z</dcterms:created>
  <dcterms:modified xsi:type="dcterms:W3CDTF">2015-08-07T08:45:09Z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ies>
</file>